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3" r:id="rId2"/>
    <p:sldId id="256" r:id="rId3"/>
    <p:sldId id="257" r:id="rId4"/>
    <p:sldId id="258" r:id="rId5"/>
    <p:sldId id="264" r:id="rId6"/>
    <p:sldId id="259" r:id="rId7"/>
    <p:sldId id="260" r:id="rId8"/>
    <p:sldId id="261" r:id="rId9"/>
    <p:sldId id="262" r:id="rId10"/>
  </p:sldIdLst>
  <p:sldSz cx="18288000" cy="10287000"/>
  <p:notesSz cx="6858000" cy="9144000"/>
  <p:embeddedFontLst>
    <p:embeddedFont>
      <p:font typeface="Anton" pitchFamily="2" charset="0"/>
      <p:regular r:id="rId11"/>
    </p:embeddedFont>
    <p:embeddedFont>
      <p:font typeface="Impact" panose="020B0806030902050204" pitchFamily="34" charset="0"/>
      <p:regular r:id="rId12"/>
    </p:embeddedFont>
    <p:embeddedFont>
      <p:font typeface="Poppins" panose="00000500000000000000" pitchFamily="2" charset="0"/>
      <p:regular r:id="rId13"/>
      <p:bold r:id="rId14"/>
      <p:italic r:id="rId15"/>
      <p:boldItalic r:id="rId16"/>
    </p:embeddedFont>
    <p:embeddedFont>
      <p:font typeface="Poppins Italics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10" d="100"/>
          <a:sy n="10" d="100"/>
        </p:scale>
        <p:origin x="2530" y="14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0.svg"/><Relationship Id="rId5" Type="http://schemas.openxmlformats.org/officeDocument/2006/relationships/image" Target="../media/image8.svg"/><Relationship Id="rId10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3" Type="http://schemas.openxmlformats.org/officeDocument/2006/relationships/image" Target="../media/image6.svg"/><Relationship Id="rId21" Type="http://schemas.openxmlformats.org/officeDocument/2006/relationships/image" Target="../media/image24.svg"/><Relationship Id="rId7" Type="http://schemas.openxmlformats.org/officeDocument/2006/relationships/image" Target="../media/image8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4.svg"/><Relationship Id="rId5" Type="http://schemas.openxmlformats.org/officeDocument/2006/relationships/image" Target="../media/image10.sv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4" Type="http://schemas.openxmlformats.org/officeDocument/2006/relationships/image" Target="../media/image9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9.png"/><Relationship Id="rId3" Type="http://schemas.openxmlformats.org/officeDocument/2006/relationships/image" Target="../media/image6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5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19" Type="http://schemas.openxmlformats.org/officeDocument/2006/relationships/image" Target="../media/image10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1.png"/><Relationship Id="rId3" Type="http://schemas.openxmlformats.org/officeDocument/2006/relationships/image" Target="../media/image12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11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6.svg"/><Relationship Id="rId15" Type="http://schemas.openxmlformats.org/officeDocument/2006/relationships/image" Target="../media/image10.svg"/><Relationship Id="rId10" Type="http://schemas.openxmlformats.org/officeDocument/2006/relationships/image" Target="../media/image17.png"/><Relationship Id="rId19" Type="http://schemas.openxmlformats.org/officeDocument/2006/relationships/image" Target="../media/image22.svg"/><Relationship Id="rId4" Type="http://schemas.openxmlformats.org/officeDocument/2006/relationships/image" Target="../media/image5.png"/><Relationship Id="rId9" Type="http://schemas.openxmlformats.org/officeDocument/2006/relationships/image" Target="../media/image16.svg"/><Relationship Id="rId1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24.svg"/><Relationship Id="rId21" Type="http://schemas.openxmlformats.org/officeDocument/2006/relationships/image" Target="../media/image28.svg"/><Relationship Id="rId7" Type="http://schemas.openxmlformats.org/officeDocument/2006/relationships/image" Target="../media/image22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5" Type="http://schemas.openxmlformats.org/officeDocument/2006/relationships/image" Target="../media/image32.svg"/><Relationship Id="rId2" Type="http://schemas.openxmlformats.org/officeDocument/2006/relationships/image" Target="../media/image23.png"/><Relationship Id="rId16" Type="http://schemas.openxmlformats.org/officeDocument/2006/relationships/image" Target="../media/image19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14.svg"/><Relationship Id="rId24" Type="http://schemas.openxmlformats.org/officeDocument/2006/relationships/image" Target="../media/image31.png"/><Relationship Id="rId5" Type="http://schemas.openxmlformats.org/officeDocument/2006/relationships/image" Target="../media/image6.svg"/><Relationship Id="rId15" Type="http://schemas.openxmlformats.org/officeDocument/2006/relationships/image" Target="../media/image18.svg"/><Relationship Id="rId23" Type="http://schemas.openxmlformats.org/officeDocument/2006/relationships/image" Target="../media/image30.svg"/><Relationship Id="rId10" Type="http://schemas.openxmlformats.org/officeDocument/2006/relationships/image" Target="../media/image13.png"/><Relationship Id="rId19" Type="http://schemas.openxmlformats.org/officeDocument/2006/relationships/image" Target="../media/image26.svg"/><Relationship Id="rId4" Type="http://schemas.openxmlformats.org/officeDocument/2006/relationships/image" Target="../media/image5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29.png"/><Relationship Id="rId27" Type="http://schemas.openxmlformats.org/officeDocument/2006/relationships/image" Target="../media/image3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18" Type="http://schemas.openxmlformats.org/officeDocument/2006/relationships/image" Target="../media/image3.png"/><Relationship Id="rId3" Type="http://schemas.openxmlformats.org/officeDocument/2006/relationships/image" Target="../media/image26.svg"/><Relationship Id="rId21" Type="http://schemas.openxmlformats.org/officeDocument/2006/relationships/image" Target="../media/image2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17" Type="http://schemas.openxmlformats.org/officeDocument/2006/relationships/image" Target="../media/image22.svg"/><Relationship Id="rId2" Type="http://schemas.openxmlformats.org/officeDocument/2006/relationships/image" Target="../media/image25.png"/><Relationship Id="rId16" Type="http://schemas.openxmlformats.org/officeDocument/2006/relationships/image" Target="../media/image21.png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6.svg"/><Relationship Id="rId15" Type="http://schemas.openxmlformats.org/officeDocument/2006/relationships/image" Target="../media/image24.svg"/><Relationship Id="rId10" Type="http://schemas.openxmlformats.org/officeDocument/2006/relationships/image" Target="../media/image31.png"/><Relationship Id="rId19" Type="http://schemas.openxmlformats.org/officeDocument/2006/relationships/image" Target="../media/image4.svg"/><Relationship Id="rId4" Type="http://schemas.openxmlformats.org/officeDocument/2006/relationships/image" Target="../media/image5.png"/><Relationship Id="rId9" Type="http://schemas.openxmlformats.org/officeDocument/2006/relationships/image" Target="../media/image30.svg"/><Relationship Id="rId14" Type="http://schemas.openxmlformats.org/officeDocument/2006/relationships/image" Target="../media/image23.png"/><Relationship Id="rId22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29.png"/><Relationship Id="rId18" Type="http://schemas.openxmlformats.org/officeDocument/2006/relationships/image" Target="../media/image34.svg"/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12" Type="http://schemas.openxmlformats.org/officeDocument/2006/relationships/image" Target="../media/image28.svg"/><Relationship Id="rId17" Type="http://schemas.openxmlformats.org/officeDocument/2006/relationships/image" Target="../media/image33.png"/><Relationship Id="rId2" Type="http://schemas.openxmlformats.org/officeDocument/2006/relationships/image" Target="../media/image5.png"/><Relationship Id="rId16" Type="http://schemas.openxmlformats.org/officeDocument/2006/relationships/image" Target="../media/image3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27.png"/><Relationship Id="rId5" Type="http://schemas.openxmlformats.org/officeDocument/2006/relationships/image" Target="../media/image4.svg"/><Relationship Id="rId15" Type="http://schemas.openxmlformats.org/officeDocument/2006/relationships/image" Target="../media/image31.png"/><Relationship Id="rId10" Type="http://schemas.openxmlformats.org/officeDocument/2006/relationships/image" Target="../media/image26.svg"/><Relationship Id="rId4" Type="http://schemas.openxmlformats.org/officeDocument/2006/relationships/image" Target="../media/image3.pn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92C930-E302-C0F7-20F3-F7A58554CC7B}"/>
              </a:ext>
            </a:extLst>
          </p:cNvPr>
          <p:cNvSpPr/>
          <p:nvPr/>
        </p:nvSpPr>
        <p:spPr>
          <a:xfrm>
            <a:off x="-20052" y="0"/>
            <a:ext cx="18348157" cy="1032710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698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66517">
            <a:off x="8172982" y="-1473762"/>
            <a:ext cx="12307770" cy="7200900"/>
          </a:xfrm>
          <a:custGeom>
            <a:avLst/>
            <a:gdLst/>
            <a:ahLst/>
            <a:cxnLst/>
            <a:rect l="l" t="t" r="r" b="b"/>
            <a:pathLst>
              <a:path w="12307770" h="7200900">
                <a:moveTo>
                  <a:pt x="0" y="0"/>
                </a:moveTo>
                <a:lnTo>
                  <a:pt x="12307770" y="0"/>
                </a:lnTo>
                <a:lnTo>
                  <a:pt x="1230777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493551">
            <a:off x="-3091661" y="3509943"/>
            <a:ext cx="15325477" cy="8242765"/>
          </a:xfrm>
          <a:custGeom>
            <a:avLst/>
            <a:gdLst/>
            <a:ahLst/>
            <a:cxnLst/>
            <a:rect l="l" t="t" r="r" b="b"/>
            <a:pathLst>
              <a:path w="15325477" h="8242765">
                <a:moveTo>
                  <a:pt x="0" y="0"/>
                </a:moveTo>
                <a:lnTo>
                  <a:pt x="15325477" y="0"/>
                </a:lnTo>
                <a:lnTo>
                  <a:pt x="15325477" y="8242765"/>
                </a:lnTo>
                <a:lnTo>
                  <a:pt x="0" y="8242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350042" y="349542"/>
            <a:ext cx="9587917" cy="9587917"/>
          </a:xfrm>
          <a:custGeom>
            <a:avLst/>
            <a:gdLst/>
            <a:ahLst/>
            <a:cxnLst/>
            <a:rect l="l" t="t" r="r" b="b"/>
            <a:pathLst>
              <a:path w="9587917" h="9587917">
                <a:moveTo>
                  <a:pt x="0" y="0"/>
                </a:moveTo>
                <a:lnTo>
                  <a:pt x="9587916" y="0"/>
                </a:lnTo>
                <a:lnTo>
                  <a:pt x="9587916" y="9587916"/>
                </a:lnTo>
                <a:lnTo>
                  <a:pt x="0" y="95879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984372" y="3962481"/>
            <a:ext cx="14319257" cy="2555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51"/>
              </a:lnSpc>
            </a:pPr>
            <a:r>
              <a:rPr lang="en-US" sz="1489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GB:CS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84950" y="6160443"/>
            <a:ext cx="5318100" cy="600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6"/>
              </a:lnSpc>
            </a:pPr>
            <a:r>
              <a:rPr lang="en-US" sz="3200" spc="74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BY PARIS</a:t>
            </a:r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595938AF-55A5-661F-2ED8-12C61405E202}"/>
              </a:ext>
            </a:extLst>
          </p:cNvPr>
          <p:cNvSpPr/>
          <p:nvPr/>
        </p:nvSpPr>
        <p:spPr>
          <a:xfrm rot="404363">
            <a:off x="21721291" y="3314700"/>
            <a:ext cx="4050480" cy="4316625"/>
          </a:xfrm>
          <a:custGeom>
            <a:avLst/>
            <a:gdLst/>
            <a:ahLst/>
            <a:cxnLst/>
            <a:rect l="l" t="t" r="r" b="b"/>
            <a:pathLst>
              <a:path w="5502571" h="5625305">
                <a:moveTo>
                  <a:pt x="0" y="0"/>
                </a:moveTo>
                <a:lnTo>
                  <a:pt x="5502571" y="0"/>
                </a:lnTo>
                <a:lnTo>
                  <a:pt x="5502571" y="5625305"/>
                </a:lnTo>
                <a:lnTo>
                  <a:pt x="0" y="56253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9976C3C5-74C6-4FF3-148C-4E76D6F298B6}"/>
              </a:ext>
            </a:extLst>
          </p:cNvPr>
          <p:cNvSpPr txBox="1"/>
          <p:nvPr/>
        </p:nvSpPr>
        <p:spPr>
          <a:xfrm>
            <a:off x="-20269200" y="4558123"/>
            <a:ext cx="6640906" cy="1829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21"/>
              </a:lnSpc>
            </a:pP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Hacking starts with critical thinking on victims and machines , In order to understand how machine works we need to how networks works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4A4BD4C0-171E-13D7-CA30-BD6171297A34}"/>
              </a:ext>
            </a:extLst>
          </p:cNvPr>
          <p:cNvSpPr txBox="1"/>
          <p:nvPr/>
        </p:nvSpPr>
        <p:spPr>
          <a:xfrm>
            <a:off x="-14882319" y="2202165"/>
            <a:ext cx="6640906" cy="1610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000"/>
              </a:lnSpc>
            </a:pPr>
            <a:r>
              <a:rPr lang="en-US" sz="9734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THEORY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33588" y="5806884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816535" y="-3873741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795037" y="2264783"/>
            <a:ext cx="5502571" cy="5625305"/>
          </a:xfrm>
          <a:custGeom>
            <a:avLst/>
            <a:gdLst/>
            <a:ahLst/>
            <a:cxnLst/>
            <a:rect l="l" t="t" r="r" b="b"/>
            <a:pathLst>
              <a:path w="5502571" h="5625305">
                <a:moveTo>
                  <a:pt x="0" y="0"/>
                </a:moveTo>
                <a:lnTo>
                  <a:pt x="5502571" y="0"/>
                </a:lnTo>
                <a:lnTo>
                  <a:pt x="5502571" y="5625305"/>
                </a:lnTo>
                <a:lnTo>
                  <a:pt x="0" y="56253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40626" y="3977108"/>
            <a:ext cx="6640906" cy="1829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21"/>
              </a:lnSpc>
            </a:pP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Hacking starts with critical thinking on victims and machines , In order to understand how machine works we need to how networks works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40626" y="2263562"/>
            <a:ext cx="6640906" cy="1610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000"/>
              </a:lnSpc>
            </a:pPr>
            <a:r>
              <a:rPr lang="en-US" sz="9734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THEORY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1115" y="9807384"/>
            <a:ext cx="5817821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i="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ENDS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75736779-6487-9524-1544-482EACB2C053}"/>
              </a:ext>
            </a:extLst>
          </p:cNvPr>
          <p:cNvSpPr/>
          <p:nvPr/>
        </p:nvSpPr>
        <p:spPr>
          <a:xfrm rot="1366517">
            <a:off x="17211590" y="-7999878"/>
            <a:ext cx="12307770" cy="7200900"/>
          </a:xfrm>
          <a:custGeom>
            <a:avLst/>
            <a:gdLst/>
            <a:ahLst/>
            <a:cxnLst/>
            <a:rect l="l" t="t" r="r" b="b"/>
            <a:pathLst>
              <a:path w="12307770" h="7200900">
                <a:moveTo>
                  <a:pt x="0" y="0"/>
                </a:moveTo>
                <a:lnTo>
                  <a:pt x="12307770" y="0"/>
                </a:lnTo>
                <a:lnTo>
                  <a:pt x="1230777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543BFCDE-D785-9164-D536-0BDA49A8E009}"/>
              </a:ext>
            </a:extLst>
          </p:cNvPr>
          <p:cNvSpPr/>
          <p:nvPr/>
        </p:nvSpPr>
        <p:spPr>
          <a:xfrm rot="1493551">
            <a:off x="-7421624" y="7998626"/>
            <a:ext cx="15325477" cy="8242765"/>
          </a:xfrm>
          <a:custGeom>
            <a:avLst/>
            <a:gdLst/>
            <a:ahLst/>
            <a:cxnLst/>
            <a:rect l="l" t="t" r="r" b="b"/>
            <a:pathLst>
              <a:path w="15325477" h="8242765">
                <a:moveTo>
                  <a:pt x="0" y="0"/>
                </a:moveTo>
                <a:lnTo>
                  <a:pt x="15325477" y="0"/>
                </a:lnTo>
                <a:lnTo>
                  <a:pt x="15325477" y="8242765"/>
                </a:lnTo>
                <a:lnTo>
                  <a:pt x="0" y="82427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9F86C0FB-68ED-B653-AB0C-83089D7DB2CA}"/>
              </a:ext>
            </a:extLst>
          </p:cNvPr>
          <p:cNvSpPr txBox="1"/>
          <p:nvPr/>
        </p:nvSpPr>
        <p:spPr>
          <a:xfrm>
            <a:off x="1534667" y="-3869880"/>
            <a:ext cx="14319257" cy="2555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51"/>
              </a:lnSpc>
            </a:pPr>
            <a:r>
              <a:rPr lang="en-US" sz="1489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GB:CS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768E75F2-D98A-16CF-498A-679245CA5CC0}"/>
              </a:ext>
            </a:extLst>
          </p:cNvPr>
          <p:cNvSpPr txBox="1"/>
          <p:nvPr/>
        </p:nvSpPr>
        <p:spPr>
          <a:xfrm>
            <a:off x="6335048" y="11519427"/>
            <a:ext cx="5318100" cy="600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6"/>
              </a:lnSpc>
            </a:pPr>
            <a:r>
              <a:rPr lang="en-US" sz="3200" spc="74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BY PARIS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9FFFF57D-622F-834D-DCC5-07371D22D335}"/>
              </a:ext>
            </a:extLst>
          </p:cNvPr>
          <p:cNvSpPr/>
          <p:nvPr/>
        </p:nvSpPr>
        <p:spPr>
          <a:xfrm rot="20790245">
            <a:off x="1938221" y="14128186"/>
            <a:ext cx="4669104" cy="4147160"/>
          </a:xfrm>
          <a:custGeom>
            <a:avLst/>
            <a:gdLst/>
            <a:ahLst/>
            <a:cxnLst/>
            <a:rect l="l" t="t" r="r" b="b"/>
            <a:pathLst>
              <a:path w="6349678" h="5830159">
                <a:moveTo>
                  <a:pt x="0" y="0"/>
                </a:moveTo>
                <a:lnTo>
                  <a:pt x="6349678" y="0"/>
                </a:lnTo>
                <a:lnTo>
                  <a:pt x="6349678" y="5830159"/>
                </a:lnTo>
                <a:lnTo>
                  <a:pt x="0" y="58301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CCFCE3C2-0E29-7454-1479-5750E8D9E2FE}"/>
              </a:ext>
            </a:extLst>
          </p:cNvPr>
          <p:cNvSpPr txBox="1"/>
          <p:nvPr/>
        </p:nvSpPr>
        <p:spPr>
          <a:xfrm>
            <a:off x="25831800" y="3977108"/>
            <a:ext cx="7764023" cy="5030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21"/>
              </a:lnSpc>
            </a:pP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GNU/LINUX is the key to Ethical Hacking ,Thus learning </a:t>
            </a: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linux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is important skill to earn.</a:t>
            </a:r>
          </a:p>
          <a:p>
            <a:pPr algn="r">
              <a:lnSpc>
                <a:spcPts val="3621"/>
              </a:lnSpc>
            </a:pPr>
            <a:endParaRPr lang="en-US" sz="2586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r">
              <a:lnSpc>
                <a:spcPts val="3621"/>
              </a:lnSpc>
            </a:pP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Bash</a:t>
            </a:r>
          </a:p>
          <a:p>
            <a:pPr algn="r">
              <a:lnSpc>
                <a:spcPts val="3621"/>
              </a:lnSpc>
            </a:pPr>
            <a:endParaRPr lang="en-US" sz="2586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r">
              <a:lnSpc>
                <a:spcPts val="3621"/>
              </a:lnSpc>
            </a:pP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python</a:t>
            </a:r>
          </a:p>
          <a:p>
            <a:pPr algn="r">
              <a:lnSpc>
                <a:spcPts val="3621"/>
              </a:lnSpc>
            </a:pPr>
            <a:endParaRPr lang="en-US" sz="2586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r">
              <a:lnSpc>
                <a:spcPts val="3621"/>
              </a:lnSpc>
            </a:pP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js</a:t>
            </a:r>
            <a:endParaRPr lang="en-US" sz="2586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r">
              <a:lnSpc>
                <a:spcPts val="3621"/>
              </a:lnSpc>
            </a:pPr>
            <a:endParaRPr lang="en-US" sz="2586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r">
              <a:lnSpc>
                <a:spcPts val="3621"/>
              </a:lnSpc>
            </a:pP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java</a:t>
            </a:r>
          </a:p>
          <a:p>
            <a:pPr algn="r">
              <a:lnSpc>
                <a:spcPts val="3621"/>
              </a:lnSpc>
            </a:pPr>
            <a:endParaRPr lang="en-US" sz="2586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712E224D-352F-099E-AC3D-CD40BCCAEE3A}"/>
              </a:ext>
            </a:extLst>
          </p:cNvPr>
          <p:cNvSpPr txBox="1"/>
          <p:nvPr/>
        </p:nvSpPr>
        <p:spPr>
          <a:xfrm>
            <a:off x="19473427" y="1458291"/>
            <a:ext cx="6640906" cy="1610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000"/>
              </a:lnSpc>
            </a:pPr>
            <a:r>
              <a:rPr lang="en-US" sz="9734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LINUX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43967" y="-3897242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592224" y="5621621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63879" y="4659161"/>
            <a:ext cx="6349678" cy="5830159"/>
          </a:xfrm>
          <a:custGeom>
            <a:avLst/>
            <a:gdLst/>
            <a:ahLst/>
            <a:cxnLst/>
            <a:rect l="l" t="t" r="r" b="b"/>
            <a:pathLst>
              <a:path w="6349678" h="5830159">
                <a:moveTo>
                  <a:pt x="0" y="0"/>
                </a:moveTo>
                <a:lnTo>
                  <a:pt x="6349678" y="0"/>
                </a:lnTo>
                <a:lnTo>
                  <a:pt x="6349678" y="5830159"/>
                </a:lnTo>
                <a:lnTo>
                  <a:pt x="0" y="5830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093472" y="3509744"/>
            <a:ext cx="7764023" cy="5030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21"/>
              </a:lnSpc>
            </a:pP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GNU/LINUX is the key to Ethical Hacking ,Thus learning linux is important skill to earn.</a:t>
            </a:r>
          </a:p>
          <a:p>
            <a:pPr algn="r">
              <a:lnSpc>
                <a:spcPts val="3621"/>
              </a:lnSpc>
            </a:pPr>
            <a:endParaRPr lang="en-US" sz="2586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r">
              <a:lnSpc>
                <a:spcPts val="3621"/>
              </a:lnSpc>
            </a:pP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Bash</a:t>
            </a:r>
          </a:p>
          <a:p>
            <a:pPr algn="r">
              <a:lnSpc>
                <a:spcPts val="3621"/>
              </a:lnSpc>
            </a:pPr>
            <a:endParaRPr lang="en-US" sz="2586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r">
              <a:lnSpc>
                <a:spcPts val="3621"/>
              </a:lnSpc>
            </a:pP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python</a:t>
            </a:r>
          </a:p>
          <a:p>
            <a:pPr algn="r">
              <a:lnSpc>
                <a:spcPts val="3621"/>
              </a:lnSpc>
            </a:pPr>
            <a:endParaRPr lang="en-US" sz="2586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r">
              <a:lnSpc>
                <a:spcPts val="3621"/>
              </a:lnSpc>
            </a:pP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js</a:t>
            </a:r>
          </a:p>
          <a:p>
            <a:pPr algn="r">
              <a:lnSpc>
                <a:spcPts val="3621"/>
              </a:lnSpc>
            </a:pPr>
            <a:endParaRPr lang="en-US" sz="2586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r">
              <a:lnSpc>
                <a:spcPts val="3621"/>
              </a:lnSpc>
            </a:pP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java</a:t>
            </a:r>
          </a:p>
          <a:p>
            <a:pPr algn="r">
              <a:lnSpc>
                <a:spcPts val="3621"/>
              </a:lnSpc>
            </a:pPr>
            <a:endParaRPr lang="en-US" sz="2586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216589" y="1840426"/>
            <a:ext cx="6640906" cy="1610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000"/>
              </a:lnSpc>
            </a:pPr>
            <a:r>
              <a:rPr lang="en-US" sz="9734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LINUX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344610" y="9911715"/>
            <a:ext cx="5817821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i="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ENDS</a:t>
            </a:r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C7A8C4AE-EFAD-A5F1-917E-D7AB3A035E3C}"/>
              </a:ext>
            </a:extLst>
          </p:cNvPr>
          <p:cNvSpPr/>
          <p:nvPr/>
        </p:nvSpPr>
        <p:spPr>
          <a:xfrm rot="20222079">
            <a:off x="11881275" y="-6791046"/>
            <a:ext cx="4069777" cy="4233846"/>
          </a:xfrm>
          <a:custGeom>
            <a:avLst/>
            <a:gdLst/>
            <a:ahLst/>
            <a:cxnLst/>
            <a:rect l="l" t="t" r="r" b="b"/>
            <a:pathLst>
              <a:path w="5502571" h="5625305">
                <a:moveTo>
                  <a:pt x="0" y="0"/>
                </a:moveTo>
                <a:lnTo>
                  <a:pt x="5502571" y="0"/>
                </a:lnTo>
                <a:lnTo>
                  <a:pt x="5502571" y="5625305"/>
                </a:lnTo>
                <a:lnTo>
                  <a:pt x="0" y="56253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643C6418-858F-F947-FDD9-B6DDEA7BBEE1}"/>
              </a:ext>
            </a:extLst>
          </p:cNvPr>
          <p:cNvSpPr txBox="1"/>
          <p:nvPr/>
        </p:nvSpPr>
        <p:spPr>
          <a:xfrm>
            <a:off x="-14543540" y="4228611"/>
            <a:ext cx="6640906" cy="1829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21"/>
              </a:lnSpc>
            </a:pP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Hacking starts with critical thinking on victims and machines , In order to understand how machine works we need to how networks works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27EB8526-0353-443D-CDEE-15489EFB6954}"/>
              </a:ext>
            </a:extLst>
          </p:cNvPr>
          <p:cNvSpPr txBox="1"/>
          <p:nvPr/>
        </p:nvSpPr>
        <p:spPr>
          <a:xfrm>
            <a:off x="-8686800" y="2267929"/>
            <a:ext cx="6640906" cy="1610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000"/>
              </a:lnSpc>
            </a:pPr>
            <a:r>
              <a:rPr lang="en-US" sz="9734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THEORY</a:t>
            </a:r>
          </a:p>
        </p:txBody>
      </p:sp>
      <p:sp>
        <p:nvSpPr>
          <p:cNvPr id="12" name="Freeform 2">
            <a:extLst>
              <a:ext uri="{FF2B5EF4-FFF2-40B4-BE49-F238E27FC236}">
                <a16:creationId xmlns:a16="http://schemas.microsoft.com/office/drawing/2014/main" id="{2B742142-ABA4-58D0-7C67-6D8EF13478F6}"/>
              </a:ext>
            </a:extLst>
          </p:cNvPr>
          <p:cNvSpPr/>
          <p:nvPr/>
        </p:nvSpPr>
        <p:spPr>
          <a:xfrm rot="16398990">
            <a:off x="-7711279" y="11539558"/>
            <a:ext cx="3481501" cy="2142034"/>
          </a:xfrm>
          <a:custGeom>
            <a:avLst/>
            <a:gdLst/>
            <a:ahLst/>
            <a:cxnLst/>
            <a:rect l="l" t="t" r="r" b="b"/>
            <a:pathLst>
              <a:path w="4952166" h="4114800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501CFD26-727E-FF2C-8687-2FDBD9944B9E}"/>
              </a:ext>
            </a:extLst>
          </p:cNvPr>
          <p:cNvSpPr/>
          <p:nvPr/>
        </p:nvSpPr>
        <p:spPr>
          <a:xfrm rot="10053779">
            <a:off x="-2631914" y="-118768"/>
            <a:ext cx="1172040" cy="558350"/>
          </a:xfrm>
          <a:custGeom>
            <a:avLst/>
            <a:gdLst/>
            <a:ahLst/>
            <a:cxnLst/>
            <a:rect l="l" t="t" r="r" b="b"/>
            <a:pathLst>
              <a:path w="1496049" h="1181879">
                <a:moveTo>
                  <a:pt x="0" y="0"/>
                </a:moveTo>
                <a:lnTo>
                  <a:pt x="1496049" y="0"/>
                </a:lnTo>
                <a:lnTo>
                  <a:pt x="1496049" y="1181879"/>
                </a:lnTo>
                <a:lnTo>
                  <a:pt x="0" y="11818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4F27A9E4-0294-9EC9-8F18-3D937BD2ECB5}"/>
              </a:ext>
            </a:extLst>
          </p:cNvPr>
          <p:cNvSpPr/>
          <p:nvPr/>
        </p:nvSpPr>
        <p:spPr>
          <a:xfrm>
            <a:off x="2294349" y="11467049"/>
            <a:ext cx="2644369" cy="2523889"/>
          </a:xfrm>
          <a:custGeom>
            <a:avLst/>
            <a:gdLst/>
            <a:ahLst/>
            <a:cxnLst/>
            <a:rect l="l" t="t" r="r" b="b"/>
            <a:pathLst>
              <a:path w="3362089" h="3362089">
                <a:moveTo>
                  <a:pt x="0" y="0"/>
                </a:moveTo>
                <a:lnTo>
                  <a:pt x="3362089" y="0"/>
                </a:lnTo>
                <a:lnTo>
                  <a:pt x="3362089" y="3362089"/>
                </a:lnTo>
                <a:lnTo>
                  <a:pt x="0" y="33620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3336D131-05C9-EDD9-1C52-812FEE06A9C9}"/>
              </a:ext>
            </a:extLst>
          </p:cNvPr>
          <p:cNvSpPr/>
          <p:nvPr/>
        </p:nvSpPr>
        <p:spPr>
          <a:xfrm rot="21199905">
            <a:off x="22478999" y="10286999"/>
            <a:ext cx="3595067" cy="3507071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FC3851DC-96C2-E516-AB65-9D30BD10D9D8}"/>
              </a:ext>
            </a:extLst>
          </p:cNvPr>
          <p:cNvSpPr/>
          <p:nvPr/>
        </p:nvSpPr>
        <p:spPr>
          <a:xfrm rot="13123417">
            <a:off x="16672800" y="-2479786"/>
            <a:ext cx="973096" cy="1312693"/>
          </a:xfrm>
          <a:custGeom>
            <a:avLst/>
            <a:gdLst/>
            <a:ahLst/>
            <a:cxnLst/>
            <a:rect l="l" t="t" r="r" b="b"/>
            <a:pathLst>
              <a:path w="1431830" h="1934905">
                <a:moveTo>
                  <a:pt x="0" y="0"/>
                </a:moveTo>
                <a:lnTo>
                  <a:pt x="1431829" y="0"/>
                </a:lnTo>
                <a:lnTo>
                  <a:pt x="1431829" y="1934905"/>
                </a:lnTo>
                <a:lnTo>
                  <a:pt x="0" y="193490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8E6B051A-C5E7-1500-069E-8EDA80B65CF7}"/>
              </a:ext>
            </a:extLst>
          </p:cNvPr>
          <p:cNvSpPr txBox="1"/>
          <p:nvPr/>
        </p:nvSpPr>
        <p:spPr>
          <a:xfrm>
            <a:off x="19054024" y="4696366"/>
            <a:ext cx="10445016" cy="1372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This level consists of true </a:t>
            </a: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linux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skill ,learning tools like </a:t>
            </a:r>
          </a:p>
          <a:p>
            <a:pPr algn="ctr">
              <a:lnSpc>
                <a:spcPts val="3621"/>
              </a:lnSpc>
            </a:pP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SEtoolkit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Nmap, </a:t>
            </a: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Burpsuite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Wireshark, </a:t>
            </a: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NIkto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SQLmap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, MSF and many other tools.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30769ED4-3826-8B6F-6AF7-7B03198D5B14}"/>
              </a:ext>
            </a:extLst>
          </p:cNvPr>
          <p:cNvSpPr txBox="1"/>
          <p:nvPr/>
        </p:nvSpPr>
        <p:spPr>
          <a:xfrm>
            <a:off x="-5907073" y="2021637"/>
            <a:ext cx="6640906" cy="1610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734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LEVEL-2</a:t>
            </a: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E20D0103-BD86-0EBF-B0DB-8E8550F7676D}"/>
              </a:ext>
            </a:extLst>
          </p:cNvPr>
          <p:cNvSpPr/>
          <p:nvPr/>
        </p:nvSpPr>
        <p:spPr>
          <a:xfrm rot="2915061">
            <a:off x="8930698" y="12249628"/>
            <a:ext cx="2543024" cy="2781976"/>
          </a:xfrm>
          <a:custGeom>
            <a:avLst/>
            <a:gdLst/>
            <a:ahLst/>
            <a:cxnLst/>
            <a:rect l="l" t="t" r="r" b="b"/>
            <a:pathLst>
              <a:path w="3359173" h="4114800">
                <a:moveTo>
                  <a:pt x="0" y="0"/>
                </a:moveTo>
                <a:lnTo>
                  <a:pt x="3359173" y="0"/>
                </a:lnTo>
                <a:lnTo>
                  <a:pt x="33591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4">
            <a:extLst>
              <a:ext uri="{FF2B5EF4-FFF2-40B4-BE49-F238E27FC236}">
                <a16:creationId xmlns:a16="http://schemas.microsoft.com/office/drawing/2014/main" id="{5EAB7A26-1A36-5797-F14B-0790155C42AB}"/>
              </a:ext>
            </a:extLst>
          </p:cNvPr>
          <p:cNvSpPr/>
          <p:nvPr/>
        </p:nvSpPr>
        <p:spPr>
          <a:xfrm rot="15373887" flipH="1">
            <a:off x="22612365" y="12540969"/>
            <a:ext cx="2797914" cy="2708284"/>
          </a:xfrm>
          <a:custGeom>
            <a:avLst/>
            <a:gdLst/>
            <a:ahLst/>
            <a:cxnLst/>
            <a:rect l="l" t="t" r="r" b="b"/>
            <a:pathLst>
              <a:path w="4609246" h="4114800">
                <a:moveTo>
                  <a:pt x="4609247" y="0"/>
                </a:moveTo>
                <a:lnTo>
                  <a:pt x="0" y="0"/>
                </a:lnTo>
                <a:lnTo>
                  <a:pt x="0" y="4114800"/>
                </a:lnTo>
                <a:lnTo>
                  <a:pt x="4609247" y="4114800"/>
                </a:lnTo>
                <a:lnTo>
                  <a:pt x="4609247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">
            <a:extLst>
              <a:ext uri="{FF2B5EF4-FFF2-40B4-BE49-F238E27FC236}">
                <a16:creationId xmlns:a16="http://schemas.microsoft.com/office/drawing/2014/main" id="{8F086698-8F0E-6833-F686-72B91B63A150}"/>
              </a:ext>
            </a:extLst>
          </p:cNvPr>
          <p:cNvSpPr/>
          <p:nvPr/>
        </p:nvSpPr>
        <p:spPr>
          <a:xfrm rot="5777143">
            <a:off x="-6109433" y="1852269"/>
            <a:ext cx="3061433" cy="2749541"/>
          </a:xfrm>
          <a:custGeom>
            <a:avLst/>
            <a:gdLst/>
            <a:ahLst/>
            <a:cxnLst/>
            <a:rect l="l" t="t" r="r" b="b"/>
            <a:pathLst>
              <a:path w="4609246" h="4114800">
                <a:moveTo>
                  <a:pt x="0" y="0"/>
                </a:moveTo>
                <a:lnTo>
                  <a:pt x="4609247" y="0"/>
                </a:lnTo>
                <a:lnTo>
                  <a:pt x="4609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C74D9FFE-1255-BA9F-97E8-B1134D15373C}"/>
              </a:ext>
            </a:extLst>
          </p:cNvPr>
          <p:cNvSpPr txBox="1"/>
          <p:nvPr/>
        </p:nvSpPr>
        <p:spPr>
          <a:xfrm>
            <a:off x="-9506429" y="-68691"/>
            <a:ext cx="6640906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000"/>
              </a:lnSpc>
            </a:pPr>
            <a:r>
              <a:rPr lang="en-US" sz="9734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Level - 1</a:t>
            </a: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03072DFA-EFF4-D81F-C833-671DD7B61B4A}"/>
              </a:ext>
            </a:extLst>
          </p:cNvPr>
          <p:cNvSpPr txBox="1"/>
          <p:nvPr/>
        </p:nvSpPr>
        <p:spPr>
          <a:xfrm>
            <a:off x="-15629139" y="1830256"/>
            <a:ext cx="7696200" cy="7364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21"/>
              </a:lnSpc>
            </a:pP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Session 1 – Networking Basics: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communication?.....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TCP vs UDP …..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IP- V4 &amp; V6……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Types of Networks?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endParaRPr lang="en-US" sz="2586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621"/>
              </a:lnSpc>
            </a:pP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Session 2 – Networking Adv.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Ports ?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Services?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Osi model ?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Osi layers?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endParaRPr lang="en-US" sz="2586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621"/>
              </a:lnSpc>
            </a:pP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Session 3 – Virtual lab Setup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Attack machine – Kali/parrot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Target machines – Win7, </a:t>
            </a:r>
            <a:r>
              <a:rPr lang="en-US" sz="23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Metasploitable</a:t>
            </a: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Dobut solving session</a:t>
            </a:r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FC04477F-6FAE-8457-80BE-6735FF13746E}"/>
              </a:ext>
            </a:extLst>
          </p:cNvPr>
          <p:cNvSpPr txBox="1"/>
          <p:nvPr/>
        </p:nvSpPr>
        <p:spPr>
          <a:xfrm>
            <a:off x="-12146274" y="1828145"/>
            <a:ext cx="7696200" cy="5517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21"/>
              </a:lnSpc>
            </a:pP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Session 4 – Learning Linux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Desktop Environment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Basic </a:t>
            </a:r>
            <a:r>
              <a:rPr lang="en-US" sz="23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linux</a:t>
            </a: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interface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Learning to use Terminal (Bash)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Dobut solving session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endParaRPr lang="en-US" sz="2586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621"/>
              </a:lnSpc>
            </a:pP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Session 5 – Learning Open-source Tools 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Git ?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How to use it?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live demo for a tool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Dobut solving 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LEVEL 2 introduction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BFA992-C5B8-2BAC-46DC-C146D2128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3">
            <a:extLst>
              <a:ext uri="{FF2B5EF4-FFF2-40B4-BE49-F238E27FC236}">
                <a16:creationId xmlns:a16="http://schemas.microsoft.com/office/drawing/2014/main" id="{CF23B9AD-58A9-70CE-2EEF-43A9D2E0D36B}"/>
              </a:ext>
            </a:extLst>
          </p:cNvPr>
          <p:cNvSpPr/>
          <p:nvPr/>
        </p:nvSpPr>
        <p:spPr>
          <a:xfrm>
            <a:off x="-3816535" y="-3873741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6907AD2D-FB1A-DA18-A822-559B60250B3F}"/>
              </a:ext>
            </a:extLst>
          </p:cNvPr>
          <p:cNvSpPr txBox="1"/>
          <p:nvPr/>
        </p:nvSpPr>
        <p:spPr>
          <a:xfrm>
            <a:off x="978312" y="310070"/>
            <a:ext cx="6640906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000"/>
              </a:lnSpc>
            </a:pPr>
            <a:r>
              <a:rPr lang="en-US" sz="9734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Level - 1</a:t>
            </a:r>
          </a:p>
        </p:txBody>
      </p:sp>
      <p:sp>
        <p:nvSpPr>
          <p:cNvPr id="21" name="TextBox 5">
            <a:extLst>
              <a:ext uri="{FF2B5EF4-FFF2-40B4-BE49-F238E27FC236}">
                <a16:creationId xmlns:a16="http://schemas.microsoft.com/office/drawing/2014/main" id="{A11FCFE4-5035-BC7D-01FF-34D58ECDDF6D}"/>
              </a:ext>
            </a:extLst>
          </p:cNvPr>
          <p:cNvSpPr txBox="1"/>
          <p:nvPr/>
        </p:nvSpPr>
        <p:spPr>
          <a:xfrm>
            <a:off x="1143000" y="2145083"/>
            <a:ext cx="7696200" cy="7364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21"/>
              </a:lnSpc>
            </a:pP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Session 1 – Networking Basics: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communication?.....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TCP vs UDP …..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IP- V4 &amp; V6……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Types of Networks?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endParaRPr lang="en-US" sz="2586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621"/>
              </a:lnSpc>
            </a:pP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Session 2 – Networking Adv.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Ports ?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Services?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Osi model ?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Osi layers?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endParaRPr lang="en-US" sz="2586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621"/>
              </a:lnSpc>
            </a:pP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Session 3 – Virtual lab Setup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Attack machine – Kali/parrot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Target machines – Win7, </a:t>
            </a:r>
            <a:r>
              <a:rPr lang="en-US" sz="23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Metasploitable</a:t>
            </a: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Dobut solving session</a:t>
            </a:r>
          </a:p>
        </p:txBody>
      </p:sp>
      <p:sp>
        <p:nvSpPr>
          <p:cNvPr id="25" name="TextBox 5">
            <a:extLst>
              <a:ext uri="{FF2B5EF4-FFF2-40B4-BE49-F238E27FC236}">
                <a16:creationId xmlns:a16="http://schemas.microsoft.com/office/drawing/2014/main" id="{E01457F7-287C-6196-6600-BD759EFCF329}"/>
              </a:ext>
            </a:extLst>
          </p:cNvPr>
          <p:cNvSpPr txBox="1"/>
          <p:nvPr/>
        </p:nvSpPr>
        <p:spPr>
          <a:xfrm>
            <a:off x="9150246" y="2124850"/>
            <a:ext cx="7696200" cy="5517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21"/>
              </a:lnSpc>
            </a:pP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Session 4 – Learning Linux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Desktop Environment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Basic </a:t>
            </a:r>
            <a:r>
              <a:rPr lang="en-US" sz="23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linux</a:t>
            </a: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interface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Learning to use Terminal (Bash)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Dobut solving session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endParaRPr lang="en-US" sz="2586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621"/>
              </a:lnSpc>
            </a:pP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Session 5 – Learning Open-source Tools 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Git ?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How to use it?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live demo for a tool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Dobut solving 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LEVEL 2 introduction </a:t>
            </a:r>
          </a:p>
        </p:txBody>
      </p:sp>
      <p:sp>
        <p:nvSpPr>
          <p:cNvPr id="26" name="Freeform 2">
            <a:extLst>
              <a:ext uri="{FF2B5EF4-FFF2-40B4-BE49-F238E27FC236}">
                <a16:creationId xmlns:a16="http://schemas.microsoft.com/office/drawing/2014/main" id="{04B5EA7B-BDE4-D2F1-EEAF-CE954C4A70BC}"/>
              </a:ext>
            </a:extLst>
          </p:cNvPr>
          <p:cNvSpPr/>
          <p:nvPr/>
        </p:nvSpPr>
        <p:spPr>
          <a:xfrm>
            <a:off x="13892585" y="6032481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">
            <a:extLst>
              <a:ext uri="{FF2B5EF4-FFF2-40B4-BE49-F238E27FC236}">
                <a16:creationId xmlns:a16="http://schemas.microsoft.com/office/drawing/2014/main" id="{9438926B-55CC-B16D-4F2D-8032FA0A9C31}"/>
              </a:ext>
            </a:extLst>
          </p:cNvPr>
          <p:cNvSpPr/>
          <p:nvPr/>
        </p:nvSpPr>
        <p:spPr>
          <a:xfrm rot="16398990">
            <a:off x="-7711279" y="11539558"/>
            <a:ext cx="3481501" cy="2142034"/>
          </a:xfrm>
          <a:custGeom>
            <a:avLst/>
            <a:gdLst/>
            <a:ahLst/>
            <a:cxnLst/>
            <a:rect l="l" t="t" r="r" b="b"/>
            <a:pathLst>
              <a:path w="4952166" h="4114800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FFB9539D-C30B-5F9E-6F82-74947CA45C53}"/>
              </a:ext>
            </a:extLst>
          </p:cNvPr>
          <p:cNvSpPr/>
          <p:nvPr/>
        </p:nvSpPr>
        <p:spPr>
          <a:xfrm rot="10053779">
            <a:off x="-2631914" y="-118768"/>
            <a:ext cx="1172040" cy="558350"/>
          </a:xfrm>
          <a:custGeom>
            <a:avLst/>
            <a:gdLst/>
            <a:ahLst/>
            <a:cxnLst/>
            <a:rect l="l" t="t" r="r" b="b"/>
            <a:pathLst>
              <a:path w="1496049" h="1181879">
                <a:moveTo>
                  <a:pt x="0" y="0"/>
                </a:moveTo>
                <a:lnTo>
                  <a:pt x="1496049" y="0"/>
                </a:lnTo>
                <a:lnTo>
                  <a:pt x="1496049" y="1181879"/>
                </a:lnTo>
                <a:lnTo>
                  <a:pt x="0" y="11818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35CE1ED3-7274-67E6-E7E8-06A66E0F4B08}"/>
              </a:ext>
            </a:extLst>
          </p:cNvPr>
          <p:cNvSpPr/>
          <p:nvPr/>
        </p:nvSpPr>
        <p:spPr>
          <a:xfrm>
            <a:off x="2294349" y="11467049"/>
            <a:ext cx="2644369" cy="2523889"/>
          </a:xfrm>
          <a:custGeom>
            <a:avLst/>
            <a:gdLst/>
            <a:ahLst/>
            <a:cxnLst/>
            <a:rect l="l" t="t" r="r" b="b"/>
            <a:pathLst>
              <a:path w="3362089" h="3362089">
                <a:moveTo>
                  <a:pt x="0" y="0"/>
                </a:moveTo>
                <a:lnTo>
                  <a:pt x="3362089" y="0"/>
                </a:lnTo>
                <a:lnTo>
                  <a:pt x="3362089" y="3362089"/>
                </a:lnTo>
                <a:lnTo>
                  <a:pt x="0" y="33620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0" name="Freeform 7">
            <a:extLst>
              <a:ext uri="{FF2B5EF4-FFF2-40B4-BE49-F238E27FC236}">
                <a16:creationId xmlns:a16="http://schemas.microsoft.com/office/drawing/2014/main" id="{CE800F69-80AE-3FB0-2B45-62F6AD70C349}"/>
              </a:ext>
            </a:extLst>
          </p:cNvPr>
          <p:cNvSpPr/>
          <p:nvPr/>
        </p:nvSpPr>
        <p:spPr>
          <a:xfrm rot="21199905">
            <a:off x="22478999" y="10286999"/>
            <a:ext cx="3595067" cy="3507071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8">
            <a:extLst>
              <a:ext uri="{FF2B5EF4-FFF2-40B4-BE49-F238E27FC236}">
                <a16:creationId xmlns:a16="http://schemas.microsoft.com/office/drawing/2014/main" id="{E8D15ED6-E571-B132-FF1C-D1E5EE895B9F}"/>
              </a:ext>
            </a:extLst>
          </p:cNvPr>
          <p:cNvSpPr/>
          <p:nvPr/>
        </p:nvSpPr>
        <p:spPr>
          <a:xfrm rot="13123417">
            <a:off x="16672800" y="-2479786"/>
            <a:ext cx="973096" cy="1312693"/>
          </a:xfrm>
          <a:custGeom>
            <a:avLst/>
            <a:gdLst/>
            <a:ahLst/>
            <a:cxnLst/>
            <a:rect l="l" t="t" r="r" b="b"/>
            <a:pathLst>
              <a:path w="1431830" h="1934905">
                <a:moveTo>
                  <a:pt x="0" y="0"/>
                </a:moveTo>
                <a:lnTo>
                  <a:pt x="1431829" y="0"/>
                </a:lnTo>
                <a:lnTo>
                  <a:pt x="1431829" y="1934905"/>
                </a:lnTo>
                <a:lnTo>
                  <a:pt x="0" y="19349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2" name="TextBox 9">
            <a:extLst>
              <a:ext uri="{FF2B5EF4-FFF2-40B4-BE49-F238E27FC236}">
                <a16:creationId xmlns:a16="http://schemas.microsoft.com/office/drawing/2014/main" id="{18CCFF61-19A9-9E37-8740-52DD7615A578}"/>
              </a:ext>
            </a:extLst>
          </p:cNvPr>
          <p:cNvSpPr txBox="1"/>
          <p:nvPr/>
        </p:nvSpPr>
        <p:spPr>
          <a:xfrm>
            <a:off x="19054024" y="4696366"/>
            <a:ext cx="10445016" cy="1372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This level consists of true </a:t>
            </a: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linux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skill ,learning tools like </a:t>
            </a:r>
          </a:p>
          <a:p>
            <a:pPr algn="ctr">
              <a:lnSpc>
                <a:spcPts val="3621"/>
              </a:lnSpc>
            </a:pP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SEtoolkit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Nmap, </a:t>
            </a: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Burpsuite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Wireshark, </a:t>
            </a: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NIkto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SQLmap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, MSF and many other tools.</a:t>
            </a:r>
          </a:p>
        </p:txBody>
      </p:sp>
      <p:sp>
        <p:nvSpPr>
          <p:cNvPr id="33" name="TextBox 10">
            <a:extLst>
              <a:ext uri="{FF2B5EF4-FFF2-40B4-BE49-F238E27FC236}">
                <a16:creationId xmlns:a16="http://schemas.microsoft.com/office/drawing/2014/main" id="{A5EA5E9F-7E8D-3B3B-F960-AFAD11D90481}"/>
              </a:ext>
            </a:extLst>
          </p:cNvPr>
          <p:cNvSpPr txBox="1"/>
          <p:nvPr/>
        </p:nvSpPr>
        <p:spPr>
          <a:xfrm>
            <a:off x="-5907073" y="2021637"/>
            <a:ext cx="6640906" cy="1610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734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LEVEL-2</a:t>
            </a:r>
          </a:p>
        </p:txBody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4E360478-5E98-4C17-7BEA-4EC7EE760CD2}"/>
              </a:ext>
            </a:extLst>
          </p:cNvPr>
          <p:cNvSpPr/>
          <p:nvPr/>
        </p:nvSpPr>
        <p:spPr>
          <a:xfrm rot="2915061">
            <a:off x="8930698" y="12249628"/>
            <a:ext cx="2543024" cy="2781976"/>
          </a:xfrm>
          <a:custGeom>
            <a:avLst/>
            <a:gdLst/>
            <a:ahLst/>
            <a:cxnLst/>
            <a:rect l="l" t="t" r="r" b="b"/>
            <a:pathLst>
              <a:path w="3359173" h="4114800">
                <a:moveTo>
                  <a:pt x="0" y="0"/>
                </a:moveTo>
                <a:lnTo>
                  <a:pt x="3359173" y="0"/>
                </a:lnTo>
                <a:lnTo>
                  <a:pt x="33591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4">
            <a:extLst>
              <a:ext uri="{FF2B5EF4-FFF2-40B4-BE49-F238E27FC236}">
                <a16:creationId xmlns:a16="http://schemas.microsoft.com/office/drawing/2014/main" id="{834DD6CF-6207-C308-BE36-B53CEB569E16}"/>
              </a:ext>
            </a:extLst>
          </p:cNvPr>
          <p:cNvSpPr/>
          <p:nvPr/>
        </p:nvSpPr>
        <p:spPr>
          <a:xfrm rot="15373887" flipH="1">
            <a:off x="22612365" y="12540969"/>
            <a:ext cx="2797914" cy="2708284"/>
          </a:xfrm>
          <a:custGeom>
            <a:avLst/>
            <a:gdLst/>
            <a:ahLst/>
            <a:cxnLst/>
            <a:rect l="l" t="t" r="r" b="b"/>
            <a:pathLst>
              <a:path w="4609246" h="4114800">
                <a:moveTo>
                  <a:pt x="4609247" y="0"/>
                </a:moveTo>
                <a:lnTo>
                  <a:pt x="0" y="0"/>
                </a:lnTo>
                <a:lnTo>
                  <a:pt x="0" y="4114800"/>
                </a:lnTo>
                <a:lnTo>
                  <a:pt x="4609247" y="4114800"/>
                </a:lnTo>
                <a:lnTo>
                  <a:pt x="4609247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2">
            <a:extLst>
              <a:ext uri="{FF2B5EF4-FFF2-40B4-BE49-F238E27FC236}">
                <a16:creationId xmlns:a16="http://schemas.microsoft.com/office/drawing/2014/main" id="{4FA67F67-FB9B-D12E-ED28-D92D4EA6925E}"/>
              </a:ext>
            </a:extLst>
          </p:cNvPr>
          <p:cNvSpPr/>
          <p:nvPr/>
        </p:nvSpPr>
        <p:spPr>
          <a:xfrm rot="5777143">
            <a:off x="-6109433" y="1852269"/>
            <a:ext cx="3061433" cy="2749541"/>
          </a:xfrm>
          <a:custGeom>
            <a:avLst/>
            <a:gdLst/>
            <a:ahLst/>
            <a:cxnLst/>
            <a:rect l="l" t="t" r="r" b="b"/>
            <a:pathLst>
              <a:path w="4609246" h="4114800">
                <a:moveTo>
                  <a:pt x="0" y="0"/>
                </a:moveTo>
                <a:lnTo>
                  <a:pt x="4609247" y="0"/>
                </a:lnTo>
                <a:lnTo>
                  <a:pt x="4609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4">
            <a:extLst>
              <a:ext uri="{FF2B5EF4-FFF2-40B4-BE49-F238E27FC236}">
                <a16:creationId xmlns:a16="http://schemas.microsoft.com/office/drawing/2014/main" id="{6BECF933-D6D9-7AE7-1EA5-8312ABE293CD}"/>
              </a:ext>
            </a:extLst>
          </p:cNvPr>
          <p:cNvSpPr/>
          <p:nvPr/>
        </p:nvSpPr>
        <p:spPr>
          <a:xfrm>
            <a:off x="733833" y="10810779"/>
            <a:ext cx="6349678" cy="5830159"/>
          </a:xfrm>
          <a:custGeom>
            <a:avLst/>
            <a:gdLst/>
            <a:ahLst/>
            <a:cxnLst/>
            <a:rect l="l" t="t" r="r" b="b"/>
            <a:pathLst>
              <a:path w="6349678" h="5830159">
                <a:moveTo>
                  <a:pt x="0" y="0"/>
                </a:moveTo>
                <a:lnTo>
                  <a:pt x="6349678" y="0"/>
                </a:lnTo>
                <a:lnTo>
                  <a:pt x="6349678" y="5830159"/>
                </a:lnTo>
                <a:lnTo>
                  <a:pt x="0" y="583015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04C0C457-0761-362D-CE51-ACCA2ED169E3}"/>
              </a:ext>
            </a:extLst>
          </p:cNvPr>
          <p:cNvSpPr txBox="1"/>
          <p:nvPr/>
        </p:nvSpPr>
        <p:spPr>
          <a:xfrm>
            <a:off x="31096061" y="3427502"/>
            <a:ext cx="7764023" cy="5030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21"/>
              </a:lnSpc>
            </a:pP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GNU/LINUX is the key to Ethical Hacking ,Thus learning linux is important skill to earn.</a:t>
            </a:r>
          </a:p>
          <a:p>
            <a:pPr algn="r">
              <a:lnSpc>
                <a:spcPts val="3621"/>
              </a:lnSpc>
            </a:pPr>
            <a:endParaRPr lang="en-US" sz="2586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r">
              <a:lnSpc>
                <a:spcPts val="3621"/>
              </a:lnSpc>
            </a:pP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Bash</a:t>
            </a:r>
          </a:p>
          <a:p>
            <a:pPr algn="r">
              <a:lnSpc>
                <a:spcPts val="3621"/>
              </a:lnSpc>
            </a:pPr>
            <a:endParaRPr lang="en-US" sz="2586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r">
              <a:lnSpc>
                <a:spcPts val="3621"/>
              </a:lnSpc>
            </a:pP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python</a:t>
            </a:r>
          </a:p>
          <a:p>
            <a:pPr algn="r">
              <a:lnSpc>
                <a:spcPts val="3621"/>
              </a:lnSpc>
            </a:pPr>
            <a:endParaRPr lang="en-US" sz="2586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r">
              <a:lnSpc>
                <a:spcPts val="3621"/>
              </a:lnSpc>
            </a:pP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js</a:t>
            </a:r>
          </a:p>
          <a:p>
            <a:pPr algn="r">
              <a:lnSpc>
                <a:spcPts val="3621"/>
              </a:lnSpc>
            </a:pPr>
            <a:endParaRPr lang="en-US" sz="2586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r">
              <a:lnSpc>
                <a:spcPts val="3621"/>
              </a:lnSpc>
            </a:pP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java</a:t>
            </a:r>
          </a:p>
          <a:p>
            <a:pPr algn="r">
              <a:lnSpc>
                <a:spcPts val="3621"/>
              </a:lnSpc>
            </a:pPr>
            <a:endParaRPr lang="en-US" sz="2586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07E5B006-DDF4-54A4-09DE-C1C663956F2C}"/>
              </a:ext>
            </a:extLst>
          </p:cNvPr>
          <p:cNvSpPr txBox="1"/>
          <p:nvPr/>
        </p:nvSpPr>
        <p:spPr>
          <a:xfrm>
            <a:off x="29499040" y="1738412"/>
            <a:ext cx="6640906" cy="1610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000"/>
              </a:lnSpc>
            </a:pPr>
            <a:r>
              <a:rPr lang="en-US" sz="9734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LINUX</a:t>
            </a:r>
          </a:p>
        </p:txBody>
      </p:sp>
    </p:spTree>
    <p:extLst>
      <p:ext uri="{BB962C8B-B14F-4D97-AF65-F5344CB8AC3E}">
        <p14:creationId xmlns:p14="http://schemas.microsoft.com/office/powerpoint/2010/main" val="3864703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30674" y="6426980"/>
            <a:ext cx="4952166" cy="4114800"/>
          </a:xfrm>
          <a:custGeom>
            <a:avLst/>
            <a:gdLst/>
            <a:ahLst/>
            <a:cxnLst/>
            <a:rect l="l" t="t" r="r" b="b"/>
            <a:pathLst>
              <a:path w="4952166" h="4114800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543425" y="-194104"/>
            <a:ext cx="9201150" cy="9201150"/>
          </a:xfrm>
          <a:custGeom>
            <a:avLst/>
            <a:gdLst/>
            <a:ahLst/>
            <a:cxnLst/>
            <a:rect l="l" t="t" r="r" b="b"/>
            <a:pathLst>
              <a:path w="9201150" h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783217" y="-964573"/>
            <a:ext cx="4952166" cy="4114800"/>
          </a:xfrm>
          <a:custGeom>
            <a:avLst/>
            <a:gdLst/>
            <a:ahLst/>
            <a:cxnLst/>
            <a:rect l="l" t="t" r="r" b="b"/>
            <a:pathLst>
              <a:path w="4952166" h="4114800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826778">
            <a:off x="2554622" y="2211573"/>
            <a:ext cx="1496049" cy="1181879"/>
          </a:xfrm>
          <a:custGeom>
            <a:avLst/>
            <a:gdLst/>
            <a:ahLst/>
            <a:cxnLst/>
            <a:rect l="l" t="t" r="r" b="b"/>
            <a:pathLst>
              <a:path w="1496049" h="1181879">
                <a:moveTo>
                  <a:pt x="0" y="0"/>
                </a:moveTo>
                <a:lnTo>
                  <a:pt x="1496049" y="0"/>
                </a:lnTo>
                <a:lnTo>
                  <a:pt x="1496049" y="1181879"/>
                </a:lnTo>
                <a:lnTo>
                  <a:pt x="0" y="11818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839311" y="8860736"/>
            <a:ext cx="3362089" cy="3362089"/>
          </a:xfrm>
          <a:custGeom>
            <a:avLst/>
            <a:gdLst/>
            <a:ahLst/>
            <a:cxnLst/>
            <a:rect l="l" t="t" r="r" b="b"/>
            <a:pathLst>
              <a:path w="3362089" h="3362089">
                <a:moveTo>
                  <a:pt x="0" y="0"/>
                </a:moveTo>
                <a:lnTo>
                  <a:pt x="3362089" y="0"/>
                </a:lnTo>
                <a:lnTo>
                  <a:pt x="3362089" y="3362089"/>
                </a:lnTo>
                <a:lnTo>
                  <a:pt x="0" y="33620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161592" y="580214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775575">
            <a:off x="13901390" y="1835060"/>
            <a:ext cx="1431830" cy="1934905"/>
          </a:xfrm>
          <a:custGeom>
            <a:avLst/>
            <a:gdLst/>
            <a:ahLst/>
            <a:cxnLst/>
            <a:rect l="l" t="t" r="r" b="b"/>
            <a:pathLst>
              <a:path w="1431830" h="1934905">
                <a:moveTo>
                  <a:pt x="0" y="0"/>
                </a:moveTo>
                <a:lnTo>
                  <a:pt x="1431829" y="0"/>
                </a:lnTo>
                <a:lnTo>
                  <a:pt x="1431829" y="1934905"/>
                </a:lnTo>
                <a:lnTo>
                  <a:pt x="0" y="19349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921492" y="4140004"/>
            <a:ext cx="10445016" cy="1372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This level consists of true </a:t>
            </a: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linux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skill ,learning tools like </a:t>
            </a:r>
          </a:p>
          <a:p>
            <a:pPr algn="ctr">
              <a:lnSpc>
                <a:spcPts val="3621"/>
              </a:lnSpc>
            </a:pP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SEtoolkit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Nmap, </a:t>
            </a: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Burpsuite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Wireshark, </a:t>
            </a: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NIkto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SQLmap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, MSF and many other tools.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823547" y="2278282"/>
            <a:ext cx="6640906" cy="1610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734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LEVEL-2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2515175" y="-57150"/>
            <a:ext cx="5817821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i="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ENDS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CB1FE1ED-B629-4B19-AA99-CD38F5D3953F}"/>
              </a:ext>
            </a:extLst>
          </p:cNvPr>
          <p:cNvSpPr/>
          <p:nvPr/>
        </p:nvSpPr>
        <p:spPr>
          <a:xfrm rot="20790245">
            <a:off x="1938221" y="14128186"/>
            <a:ext cx="4669104" cy="4147160"/>
          </a:xfrm>
          <a:custGeom>
            <a:avLst/>
            <a:gdLst/>
            <a:ahLst/>
            <a:cxnLst/>
            <a:rect l="l" t="t" r="r" b="b"/>
            <a:pathLst>
              <a:path w="6349678" h="5830159">
                <a:moveTo>
                  <a:pt x="0" y="0"/>
                </a:moveTo>
                <a:lnTo>
                  <a:pt x="6349678" y="0"/>
                </a:lnTo>
                <a:lnTo>
                  <a:pt x="6349678" y="5830159"/>
                </a:lnTo>
                <a:lnTo>
                  <a:pt x="0" y="583015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39C7845A-42BC-986E-BA1C-27EF634BE3D4}"/>
              </a:ext>
            </a:extLst>
          </p:cNvPr>
          <p:cNvSpPr txBox="1"/>
          <p:nvPr/>
        </p:nvSpPr>
        <p:spPr>
          <a:xfrm>
            <a:off x="25831800" y="3977108"/>
            <a:ext cx="7764023" cy="5030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21"/>
              </a:lnSpc>
            </a:pP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GNU/LINUX is the key to Ethical Hacking ,Thus learning </a:t>
            </a: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linux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is important skill to earn.</a:t>
            </a:r>
          </a:p>
          <a:p>
            <a:pPr algn="r">
              <a:lnSpc>
                <a:spcPts val="3621"/>
              </a:lnSpc>
            </a:pPr>
            <a:endParaRPr lang="en-US" sz="2586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r">
              <a:lnSpc>
                <a:spcPts val="3621"/>
              </a:lnSpc>
            </a:pP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Bash</a:t>
            </a:r>
          </a:p>
          <a:p>
            <a:pPr algn="r">
              <a:lnSpc>
                <a:spcPts val="3621"/>
              </a:lnSpc>
            </a:pPr>
            <a:endParaRPr lang="en-US" sz="2586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r">
              <a:lnSpc>
                <a:spcPts val="3621"/>
              </a:lnSpc>
            </a:pP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python</a:t>
            </a:r>
          </a:p>
          <a:p>
            <a:pPr algn="r">
              <a:lnSpc>
                <a:spcPts val="3621"/>
              </a:lnSpc>
            </a:pPr>
            <a:endParaRPr lang="en-US" sz="2586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r">
              <a:lnSpc>
                <a:spcPts val="3621"/>
              </a:lnSpc>
            </a:pP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js</a:t>
            </a:r>
            <a:endParaRPr lang="en-US" sz="2586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r">
              <a:lnSpc>
                <a:spcPts val="3621"/>
              </a:lnSpc>
            </a:pPr>
            <a:endParaRPr lang="en-US" sz="2586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r">
              <a:lnSpc>
                <a:spcPts val="3621"/>
              </a:lnSpc>
            </a:pP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java</a:t>
            </a:r>
          </a:p>
          <a:p>
            <a:pPr algn="r">
              <a:lnSpc>
                <a:spcPts val="3621"/>
              </a:lnSpc>
            </a:pPr>
            <a:endParaRPr lang="en-US" sz="2586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D115B948-DA07-2D5C-4843-B28D34577578}"/>
              </a:ext>
            </a:extLst>
          </p:cNvPr>
          <p:cNvSpPr txBox="1"/>
          <p:nvPr/>
        </p:nvSpPr>
        <p:spPr>
          <a:xfrm>
            <a:off x="19473427" y="1458291"/>
            <a:ext cx="6640906" cy="1610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000"/>
              </a:lnSpc>
            </a:pPr>
            <a:r>
              <a:rPr lang="en-US" sz="9734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LINUX</a:t>
            </a:r>
          </a:p>
        </p:txBody>
      </p:sp>
      <p:sp>
        <p:nvSpPr>
          <p:cNvPr id="15" name="Freeform 2">
            <a:extLst>
              <a:ext uri="{FF2B5EF4-FFF2-40B4-BE49-F238E27FC236}">
                <a16:creationId xmlns:a16="http://schemas.microsoft.com/office/drawing/2014/main" id="{0802C55A-B3D2-C66B-4B09-2CA9BBEDC3C3}"/>
              </a:ext>
            </a:extLst>
          </p:cNvPr>
          <p:cNvSpPr/>
          <p:nvPr/>
        </p:nvSpPr>
        <p:spPr>
          <a:xfrm rot="5777143">
            <a:off x="-6109433" y="1852269"/>
            <a:ext cx="3061433" cy="2749541"/>
          </a:xfrm>
          <a:custGeom>
            <a:avLst/>
            <a:gdLst/>
            <a:ahLst/>
            <a:cxnLst/>
            <a:rect l="l" t="t" r="r" b="b"/>
            <a:pathLst>
              <a:path w="4609246" h="4114800">
                <a:moveTo>
                  <a:pt x="0" y="0"/>
                </a:moveTo>
                <a:lnTo>
                  <a:pt x="4609247" y="0"/>
                </a:lnTo>
                <a:lnTo>
                  <a:pt x="4609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4">
            <a:extLst>
              <a:ext uri="{FF2B5EF4-FFF2-40B4-BE49-F238E27FC236}">
                <a16:creationId xmlns:a16="http://schemas.microsoft.com/office/drawing/2014/main" id="{97DAFE64-15D8-BD85-AF6B-B527DA16A25F}"/>
              </a:ext>
            </a:extLst>
          </p:cNvPr>
          <p:cNvSpPr/>
          <p:nvPr/>
        </p:nvSpPr>
        <p:spPr>
          <a:xfrm rot="15373887" flipH="1">
            <a:off x="22612365" y="12540969"/>
            <a:ext cx="2797914" cy="2708284"/>
          </a:xfrm>
          <a:custGeom>
            <a:avLst/>
            <a:gdLst/>
            <a:ahLst/>
            <a:cxnLst/>
            <a:rect l="l" t="t" r="r" b="b"/>
            <a:pathLst>
              <a:path w="4609246" h="4114800">
                <a:moveTo>
                  <a:pt x="4609247" y="0"/>
                </a:moveTo>
                <a:lnTo>
                  <a:pt x="0" y="0"/>
                </a:lnTo>
                <a:lnTo>
                  <a:pt x="0" y="4114800"/>
                </a:lnTo>
                <a:lnTo>
                  <a:pt x="4609247" y="4114800"/>
                </a:lnTo>
                <a:lnTo>
                  <a:pt x="4609247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60D6017E-9EB5-B063-4176-2289943CEF72}"/>
              </a:ext>
            </a:extLst>
          </p:cNvPr>
          <p:cNvSpPr/>
          <p:nvPr/>
        </p:nvSpPr>
        <p:spPr>
          <a:xfrm rot="2915061">
            <a:off x="8930698" y="12249628"/>
            <a:ext cx="2543024" cy="2781976"/>
          </a:xfrm>
          <a:custGeom>
            <a:avLst/>
            <a:gdLst/>
            <a:ahLst/>
            <a:cxnLst/>
            <a:rect l="l" t="t" r="r" b="b"/>
            <a:pathLst>
              <a:path w="3359173" h="4114800">
                <a:moveTo>
                  <a:pt x="0" y="0"/>
                </a:moveTo>
                <a:lnTo>
                  <a:pt x="3359173" y="0"/>
                </a:lnTo>
                <a:lnTo>
                  <a:pt x="33591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72DC358E-11F3-D40C-C713-20506EDBDC30}"/>
              </a:ext>
            </a:extLst>
          </p:cNvPr>
          <p:cNvSpPr txBox="1"/>
          <p:nvPr/>
        </p:nvSpPr>
        <p:spPr>
          <a:xfrm>
            <a:off x="-13103460" y="6055475"/>
            <a:ext cx="11119320" cy="1829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Hacker should participate in games like CTF to </a:t>
            </a: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undoubt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his skills to gain a mastery </a:t>
            </a:r>
          </a:p>
          <a:p>
            <a:pPr algn="ctr">
              <a:lnSpc>
                <a:spcPts val="3621"/>
              </a:lnSpc>
            </a:pPr>
            <a:endParaRPr lang="en-US" sz="2586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3621"/>
              </a:lnSpc>
            </a:pP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 level 3 we will polish our CTF skills and participate in practical </a:t>
            </a: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ctfs</a:t>
            </a:r>
            <a:endParaRPr lang="en-US" sz="2586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0B5149F2-DF9E-379C-7AB8-D4FF7FFA6353}"/>
              </a:ext>
            </a:extLst>
          </p:cNvPr>
          <p:cNvSpPr txBox="1"/>
          <p:nvPr/>
        </p:nvSpPr>
        <p:spPr>
          <a:xfrm>
            <a:off x="20924553" y="3430992"/>
            <a:ext cx="6640906" cy="1610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734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LEVEL-3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CF44AFAA-4C02-B03D-5825-A3E67F3F52E6}"/>
              </a:ext>
            </a:extLst>
          </p:cNvPr>
          <p:cNvSpPr txBox="1"/>
          <p:nvPr/>
        </p:nvSpPr>
        <p:spPr>
          <a:xfrm>
            <a:off x="43702335" y="-86987"/>
            <a:ext cx="6640906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000"/>
              </a:lnSpc>
            </a:pPr>
            <a:r>
              <a:rPr lang="en-US" sz="9734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Level - 1</a:t>
            </a:r>
          </a:p>
        </p:txBody>
      </p:sp>
      <p:sp>
        <p:nvSpPr>
          <p:cNvPr id="21" name="TextBox 5">
            <a:extLst>
              <a:ext uri="{FF2B5EF4-FFF2-40B4-BE49-F238E27FC236}">
                <a16:creationId xmlns:a16="http://schemas.microsoft.com/office/drawing/2014/main" id="{93BC2B19-3061-F7EB-2C21-1F77FC1672A8}"/>
              </a:ext>
            </a:extLst>
          </p:cNvPr>
          <p:cNvSpPr txBox="1"/>
          <p:nvPr/>
        </p:nvSpPr>
        <p:spPr>
          <a:xfrm>
            <a:off x="37579625" y="1811960"/>
            <a:ext cx="7696200" cy="7364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21"/>
              </a:lnSpc>
            </a:pP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Session 1 – Networking Basics: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communication?.....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TCP vs UDP …..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IP- V4 &amp; V6……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Types of Networks?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endParaRPr lang="en-US" sz="2586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621"/>
              </a:lnSpc>
            </a:pP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Session 2 – Networking Adv.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Ports ?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Services?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Osi model ?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Osi layers?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endParaRPr lang="en-US" sz="2586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621"/>
              </a:lnSpc>
            </a:pP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Session 3 – Virtual lab Setup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Attack machine – Kali/parrot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Target machines – Win7, </a:t>
            </a:r>
            <a:r>
              <a:rPr lang="en-US" sz="23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Metasploitable</a:t>
            </a: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Dobut solving session</a:t>
            </a:r>
          </a:p>
        </p:txBody>
      </p:sp>
      <p:sp>
        <p:nvSpPr>
          <p:cNvPr id="22" name="TextBox 5">
            <a:extLst>
              <a:ext uri="{FF2B5EF4-FFF2-40B4-BE49-F238E27FC236}">
                <a16:creationId xmlns:a16="http://schemas.microsoft.com/office/drawing/2014/main" id="{4CF5E5CD-BC6B-882F-648C-B6429A5269FE}"/>
              </a:ext>
            </a:extLst>
          </p:cNvPr>
          <p:cNvSpPr txBox="1"/>
          <p:nvPr/>
        </p:nvSpPr>
        <p:spPr>
          <a:xfrm>
            <a:off x="41062490" y="1809849"/>
            <a:ext cx="7696200" cy="5517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21"/>
              </a:lnSpc>
            </a:pP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Session 4 – Learning Linux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Desktop Environment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Basic </a:t>
            </a:r>
            <a:r>
              <a:rPr lang="en-US" sz="23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linux</a:t>
            </a: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interface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Learning to use Terminal (Bash)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Dobut solving session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endParaRPr lang="en-US" sz="2586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621"/>
              </a:lnSpc>
            </a:pP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Session 5 – Learning Open-source Tools 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Git ?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How to use it?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live demo for a tool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Dobut solving </a:t>
            </a:r>
          </a:p>
          <a:p>
            <a:pPr marL="457200" indent="-457200" algn="just">
              <a:lnSpc>
                <a:spcPts val="3621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LEVEL 2 introduction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31070" y="657225"/>
            <a:ext cx="4609246" cy="4114800"/>
          </a:xfrm>
          <a:custGeom>
            <a:avLst/>
            <a:gdLst/>
            <a:ahLst/>
            <a:cxnLst/>
            <a:rect l="l" t="t" r="r" b="b"/>
            <a:pathLst>
              <a:path w="4609246" h="4114800">
                <a:moveTo>
                  <a:pt x="0" y="0"/>
                </a:moveTo>
                <a:lnTo>
                  <a:pt x="4609247" y="0"/>
                </a:lnTo>
                <a:lnTo>
                  <a:pt x="4609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543425" y="542925"/>
            <a:ext cx="9201150" cy="9201150"/>
          </a:xfrm>
          <a:custGeom>
            <a:avLst/>
            <a:gdLst/>
            <a:ahLst/>
            <a:cxnLst/>
            <a:rect l="l" t="t" r="r" b="b"/>
            <a:pathLst>
              <a:path w="9201150" h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5156062" y="5658901"/>
            <a:ext cx="4609246" cy="4114800"/>
          </a:xfrm>
          <a:custGeom>
            <a:avLst/>
            <a:gdLst/>
            <a:ahLst/>
            <a:cxnLst/>
            <a:rect l="l" t="t" r="r" b="b"/>
            <a:pathLst>
              <a:path w="4609246" h="4114800">
                <a:moveTo>
                  <a:pt x="4609247" y="0"/>
                </a:moveTo>
                <a:lnTo>
                  <a:pt x="0" y="0"/>
                </a:lnTo>
                <a:lnTo>
                  <a:pt x="0" y="4114800"/>
                </a:lnTo>
                <a:lnTo>
                  <a:pt x="4609247" y="4114800"/>
                </a:lnTo>
                <a:lnTo>
                  <a:pt x="460924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913135" y="6523494"/>
            <a:ext cx="3359173" cy="4114800"/>
          </a:xfrm>
          <a:custGeom>
            <a:avLst/>
            <a:gdLst/>
            <a:ahLst/>
            <a:cxnLst/>
            <a:rect l="l" t="t" r="r" b="b"/>
            <a:pathLst>
              <a:path w="3359173" h="4114800">
                <a:moveTo>
                  <a:pt x="0" y="0"/>
                </a:moveTo>
                <a:lnTo>
                  <a:pt x="3359173" y="0"/>
                </a:lnTo>
                <a:lnTo>
                  <a:pt x="33591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733314" y="4195274"/>
            <a:ext cx="11119320" cy="1829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Hacker should participate in games like CTF to undoubt his skills to gain a mastery </a:t>
            </a:r>
          </a:p>
          <a:p>
            <a:pPr algn="ctr">
              <a:lnSpc>
                <a:spcPts val="3621"/>
              </a:lnSpc>
            </a:pPr>
            <a:endParaRPr lang="en-US" sz="2586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3621"/>
              </a:lnSpc>
            </a:pP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 level 3 we will polish our CTF skills and participate in practical ctfs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23547" y="2278282"/>
            <a:ext cx="6640906" cy="1610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734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LEVEL-3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2235357" y="9911715"/>
            <a:ext cx="5817821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i="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ENDS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AF920872-3830-6971-32AC-983B95BCEDAD}"/>
              </a:ext>
            </a:extLst>
          </p:cNvPr>
          <p:cNvSpPr/>
          <p:nvPr/>
        </p:nvSpPr>
        <p:spPr>
          <a:xfrm rot="16398990">
            <a:off x="-7711279" y="11539558"/>
            <a:ext cx="3481501" cy="2142034"/>
          </a:xfrm>
          <a:custGeom>
            <a:avLst/>
            <a:gdLst/>
            <a:ahLst/>
            <a:cxnLst/>
            <a:rect l="l" t="t" r="r" b="b"/>
            <a:pathLst>
              <a:path w="4952166" h="4114800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F36C5DDE-FC4B-B1FE-459D-516585C5886A}"/>
              </a:ext>
            </a:extLst>
          </p:cNvPr>
          <p:cNvSpPr/>
          <p:nvPr/>
        </p:nvSpPr>
        <p:spPr>
          <a:xfrm rot="18778098">
            <a:off x="17536424" y="-4047637"/>
            <a:ext cx="3823635" cy="3150227"/>
          </a:xfrm>
          <a:custGeom>
            <a:avLst/>
            <a:gdLst/>
            <a:ahLst/>
            <a:cxnLst/>
            <a:rect l="l" t="t" r="r" b="b"/>
            <a:pathLst>
              <a:path w="4952166" h="4114800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7A49D761-AC08-1520-8ECE-9F3F6EFF9A73}"/>
              </a:ext>
            </a:extLst>
          </p:cNvPr>
          <p:cNvSpPr/>
          <p:nvPr/>
        </p:nvSpPr>
        <p:spPr>
          <a:xfrm rot="10053779">
            <a:off x="-2631914" y="-118768"/>
            <a:ext cx="1172040" cy="558350"/>
          </a:xfrm>
          <a:custGeom>
            <a:avLst/>
            <a:gdLst/>
            <a:ahLst/>
            <a:cxnLst/>
            <a:rect l="l" t="t" r="r" b="b"/>
            <a:pathLst>
              <a:path w="1496049" h="1181879">
                <a:moveTo>
                  <a:pt x="0" y="0"/>
                </a:moveTo>
                <a:lnTo>
                  <a:pt x="1496049" y="0"/>
                </a:lnTo>
                <a:lnTo>
                  <a:pt x="1496049" y="1181879"/>
                </a:lnTo>
                <a:lnTo>
                  <a:pt x="0" y="11818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BA6C4D79-C86A-06C3-EE76-3637D6337978}"/>
              </a:ext>
            </a:extLst>
          </p:cNvPr>
          <p:cNvSpPr/>
          <p:nvPr/>
        </p:nvSpPr>
        <p:spPr>
          <a:xfrm>
            <a:off x="14401800" y="11800142"/>
            <a:ext cx="2644369" cy="2523889"/>
          </a:xfrm>
          <a:custGeom>
            <a:avLst/>
            <a:gdLst/>
            <a:ahLst/>
            <a:cxnLst/>
            <a:rect l="l" t="t" r="r" b="b"/>
            <a:pathLst>
              <a:path w="3362089" h="3362089">
                <a:moveTo>
                  <a:pt x="0" y="0"/>
                </a:moveTo>
                <a:lnTo>
                  <a:pt x="3362089" y="0"/>
                </a:lnTo>
                <a:lnTo>
                  <a:pt x="3362089" y="3362089"/>
                </a:lnTo>
                <a:lnTo>
                  <a:pt x="0" y="33620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C42B987B-6168-A0A2-05FC-60C7D21F53E5}"/>
              </a:ext>
            </a:extLst>
          </p:cNvPr>
          <p:cNvSpPr/>
          <p:nvPr/>
        </p:nvSpPr>
        <p:spPr>
          <a:xfrm rot="21199905">
            <a:off x="22478999" y="10286999"/>
            <a:ext cx="3595067" cy="3507071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3A1CF167-6612-DC94-EB4F-7F8F05D97090}"/>
              </a:ext>
            </a:extLst>
          </p:cNvPr>
          <p:cNvSpPr/>
          <p:nvPr/>
        </p:nvSpPr>
        <p:spPr>
          <a:xfrm rot="13123417">
            <a:off x="16672800" y="-2479786"/>
            <a:ext cx="973096" cy="1312693"/>
          </a:xfrm>
          <a:custGeom>
            <a:avLst/>
            <a:gdLst/>
            <a:ahLst/>
            <a:cxnLst/>
            <a:rect l="l" t="t" r="r" b="b"/>
            <a:pathLst>
              <a:path w="1431830" h="1934905">
                <a:moveTo>
                  <a:pt x="0" y="0"/>
                </a:moveTo>
                <a:lnTo>
                  <a:pt x="1431829" y="0"/>
                </a:lnTo>
                <a:lnTo>
                  <a:pt x="1431829" y="1934905"/>
                </a:lnTo>
                <a:lnTo>
                  <a:pt x="0" y="193490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C03043B0-47F0-64A8-041C-900F550673AF}"/>
              </a:ext>
            </a:extLst>
          </p:cNvPr>
          <p:cNvSpPr txBox="1"/>
          <p:nvPr/>
        </p:nvSpPr>
        <p:spPr>
          <a:xfrm>
            <a:off x="3921492" y="14677993"/>
            <a:ext cx="10445016" cy="1372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This level consists of true </a:t>
            </a: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linux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skill ,learning tools like </a:t>
            </a:r>
          </a:p>
          <a:p>
            <a:pPr algn="ctr">
              <a:lnSpc>
                <a:spcPts val="3621"/>
              </a:lnSpc>
            </a:pP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SEtoolkit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Nmap, </a:t>
            </a: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Burpsuite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Wireshark, </a:t>
            </a: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NIkto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SQLmap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, MSF and many other tools.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911F1AE3-0FF3-5E5E-4A13-CC96DB8B4DFE}"/>
              </a:ext>
            </a:extLst>
          </p:cNvPr>
          <p:cNvSpPr txBox="1"/>
          <p:nvPr/>
        </p:nvSpPr>
        <p:spPr>
          <a:xfrm>
            <a:off x="5823547" y="-4560907"/>
            <a:ext cx="6640906" cy="1610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734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LEVEL-2</a:t>
            </a:r>
          </a:p>
        </p:txBody>
      </p:sp>
      <p:sp>
        <p:nvSpPr>
          <p:cNvPr id="17" name="Freeform 2">
            <a:extLst>
              <a:ext uri="{FF2B5EF4-FFF2-40B4-BE49-F238E27FC236}">
                <a16:creationId xmlns:a16="http://schemas.microsoft.com/office/drawing/2014/main" id="{14D184C7-86E6-E614-F803-094631F8DE4D}"/>
              </a:ext>
            </a:extLst>
          </p:cNvPr>
          <p:cNvSpPr/>
          <p:nvPr/>
        </p:nvSpPr>
        <p:spPr>
          <a:xfrm rot="13841512">
            <a:off x="-6660012" y="9309557"/>
            <a:ext cx="5264498" cy="8912444"/>
          </a:xfrm>
          <a:custGeom>
            <a:avLst/>
            <a:gdLst/>
            <a:ahLst/>
            <a:cxnLst/>
            <a:rect l="l" t="t" r="r" b="b"/>
            <a:pathLst>
              <a:path w="4259304" h="8050231">
                <a:moveTo>
                  <a:pt x="0" y="0"/>
                </a:moveTo>
                <a:lnTo>
                  <a:pt x="4259304" y="0"/>
                </a:lnTo>
                <a:lnTo>
                  <a:pt x="4259304" y="8050231"/>
                </a:lnTo>
                <a:lnTo>
                  <a:pt x="0" y="805023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B06BC0DE-1264-5415-85EC-1DF86D645A9D}"/>
              </a:ext>
            </a:extLst>
          </p:cNvPr>
          <p:cNvSpPr txBox="1"/>
          <p:nvPr/>
        </p:nvSpPr>
        <p:spPr>
          <a:xfrm>
            <a:off x="5925902" y="-9405877"/>
            <a:ext cx="6640906" cy="1610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734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LEVEL-3.2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F031F92F-17AB-BB19-779C-AF72A751F924}"/>
              </a:ext>
            </a:extLst>
          </p:cNvPr>
          <p:cNvSpPr txBox="1"/>
          <p:nvPr/>
        </p:nvSpPr>
        <p:spPr>
          <a:xfrm>
            <a:off x="6048112" y="18625458"/>
            <a:ext cx="6416341" cy="2359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69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LEARNING CWEs &amp;CVEs</a:t>
            </a:r>
          </a:p>
          <a:p>
            <a:pPr algn="ctr">
              <a:lnSpc>
                <a:spcPts val="3770"/>
              </a:lnSpc>
            </a:pPr>
            <a:r>
              <a:rPr lang="en-US" sz="269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 learn </a:t>
            </a:r>
            <a:r>
              <a:rPr lang="en-US" sz="269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bugbounty</a:t>
            </a:r>
            <a:r>
              <a:rPr lang="en-US" sz="269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hunting CVEs and CWEs are main base which help to find web </a:t>
            </a:r>
            <a:r>
              <a:rPr lang="en-US" sz="269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vulnerablities</a:t>
            </a:r>
            <a:r>
              <a:rPr lang="en-US" sz="269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in web application</a:t>
            </a: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688060AD-2A8D-BB92-AB8F-8155CC878908}"/>
              </a:ext>
            </a:extLst>
          </p:cNvPr>
          <p:cNvSpPr/>
          <p:nvPr/>
        </p:nvSpPr>
        <p:spPr>
          <a:xfrm rot="19251661">
            <a:off x="21792069" y="9812496"/>
            <a:ext cx="3653430" cy="7375188"/>
          </a:xfrm>
          <a:custGeom>
            <a:avLst/>
            <a:gdLst/>
            <a:ahLst/>
            <a:cxnLst/>
            <a:rect l="l" t="t" r="r" b="b"/>
            <a:pathLst>
              <a:path w="4259304" h="8050231">
                <a:moveTo>
                  <a:pt x="0" y="0"/>
                </a:moveTo>
                <a:lnTo>
                  <a:pt x="4259304" y="0"/>
                </a:lnTo>
                <a:lnTo>
                  <a:pt x="4259304" y="8050232"/>
                </a:lnTo>
                <a:lnTo>
                  <a:pt x="0" y="805023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8">
            <a:extLst>
              <a:ext uri="{FF2B5EF4-FFF2-40B4-BE49-F238E27FC236}">
                <a16:creationId xmlns:a16="http://schemas.microsoft.com/office/drawing/2014/main" id="{05FF31A9-9043-FACA-2E7B-2D37D85A1131}"/>
              </a:ext>
            </a:extLst>
          </p:cNvPr>
          <p:cNvSpPr/>
          <p:nvPr/>
        </p:nvSpPr>
        <p:spPr>
          <a:xfrm rot="10800000">
            <a:off x="-1961786" y="-2950006"/>
            <a:ext cx="1833145" cy="1833145"/>
          </a:xfrm>
          <a:custGeom>
            <a:avLst/>
            <a:gdLst/>
            <a:ahLst/>
            <a:cxnLst/>
            <a:rect l="l" t="t" r="r" b="b"/>
            <a:pathLst>
              <a:path w="1833145" h="1833145">
                <a:moveTo>
                  <a:pt x="0" y="0"/>
                </a:moveTo>
                <a:lnTo>
                  <a:pt x="1833145" y="0"/>
                </a:lnTo>
                <a:lnTo>
                  <a:pt x="1833145" y="1833145"/>
                </a:lnTo>
                <a:lnTo>
                  <a:pt x="0" y="183314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9">
            <a:extLst>
              <a:ext uri="{FF2B5EF4-FFF2-40B4-BE49-F238E27FC236}">
                <a16:creationId xmlns:a16="http://schemas.microsoft.com/office/drawing/2014/main" id="{D5A4342D-FAE0-667B-5E9D-57538C2D6EA2}"/>
              </a:ext>
            </a:extLst>
          </p:cNvPr>
          <p:cNvSpPr/>
          <p:nvPr/>
        </p:nvSpPr>
        <p:spPr>
          <a:xfrm rot="14278312">
            <a:off x="17650964" y="11042559"/>
            <a:ext cx="1274071" cy="1515166"/>
          </a:xfrm>
          <a:custGeom>
            <a:avLst/>
            <a:gdLst/>
            <a:ahLst/>
            <a:cxnLst/>
            <a:rect l="l" t="t" r="r" b="b"/>
            <a:pathLst>
              <a:path w="1274071" h="1515166">
                <a:moveTo>
                  <a:pt x="0" y="0"/>
                </a:moveTo>
                <a:lnTo>
                  <a:pt x="1274071" y="0"/>
                </a:lnTo>
                <a:lnTo>
                  <a:pt x="1274071" y="1515166"/>
                </a:lnTo>
                <a:lnTo>
                  <a:pt x="0" y="151516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10">
            <a:extLst>
              <a:ext uri="{FF2B5EF4-FFF2-40B4-BE49-F238E27FC236}">
                <a16:creationId xmlns:a16="http://schemas.microsoft.com/office/drawing/2014/main" id="{130F15BC-B043-807D-B248-C2A8787056D0}"/>
              </a:ext>
            </a:extLst>
          </p:cNvPr>
          <p:cNvSpPr/>
          <p:nvPr/>
        </p:nvSpPr>
        <p:spPr>
          <a:xfrm rot="2367766">
            <a:off x="-2048363" y="9698915"/>
            <a:ext cx="1461856" cy="1176168"/>
          </a:xfrm>
          <a:custGeom>
            <a:avLst/>
            <a:gdLst/>
            <a:ahLst/>
            <a:cxnLst/>
            <a:rect l="l" t="t" r="r" b="b"/>
            <a:pathLst>
              <a:path w="1461856" h="1176168">
                <a:moveTo>
                  <a:pt x="0" y="0"/>
                </a:moveTo>
                <a:lnTo>
                  <a:pt x="1461856" y="0"/>
                </a:lnTo>
                <a:lnTo>
                  <a:pt x="1461856" y="1176168"/>
                </a:lnTo>
                <a:lnTo>
                  <a:pt x="0" y="117616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4C083606-00E1-EDEE-4D46-6D3AF1745201}"/>
              </a:ext>
            </a:extLst>
          </p:cNvPr>
          <p:cNvSpPr/>
          <p:nvPr/>
        </p:nvSpPr>
        <p:spPr>
          <a:xfrm rot="7224009">
            <a:off x="16800469" y="-4942158"/>
            <a:ext cx="1753182" cy="1826231"/>
          </a:xfrm>
          <a:custGeom>
            <a:avLst/>
            <a:gdLst/>
            <a:ahLst/>
            <a:cxnLst/>
            <a:rect l="l" t="t" r="r" b="b"/>
            <a:pathLst>
              <a:path w="1753182" h="1826231">
                <a:moveTo>
                  <a:pt x="0" y="0"/>
                </a:moveTo>
                <a:lnTo>
                  <a:pt x="1753182" y="0"/>
                </a:lnTo>
                <a:lnTo>
                  <a:pt x="1753182" y="1826231"/>
                </a:lnTo>
                <a:lnTo>
                  <a:pt x="0" y="182623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5992DB59-7F24-D4D4-3310-0F037E700D66}"/>
              </a:ext>
            </a:extLst>
          </p:cNvPr>
          <p:cNvSpPr/>
          <p:nvPr/>
        </p:nvSpPr>
        <p:spPr>
          <a:xfrm>
            <a:off x="-10690294" y="-1276237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021255">
            <a:off x="917609" y="5780776"/>
            <a:ext cx="4259304" cy="8050231"/>
          </a:xfrm>
          <a:custGeom>
            <a:avLst/>
            <a:gdLst/>
            <a:ahLst/>
            <a:cxnLst/>
            <a:rect l="l" t="t" r="r" b="b"/>
            <a:pathLst>
              <a:path w="4259304" h="8050231">
                <a:moveTo>
                  <a:pt x="0" y="0"/>
                </a:moveTo>
                <a:lnTo>
                  <a:pt x="4259304" y="0"/>
                </a:lnTo>
                <a:lnTo>
                  <a:pt x="4259304" y="8050231"/>
                </a:lnTo>
                <a:lnTo>
                  <a:pt x="0" y="8050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823547" y="1546533"/>
            <a:ext cx="6640906" cy="1610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734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LEVEL-3.2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823547" y="3404280"/>
            <a:ext cx="6416341" cy="2359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6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LEARNING CWEs &amp;CVEs</a:t>
            </a:r>
          </a:p>
          <a:p>
            <a:pPr algn="ctr">
              <a:lnSpc>
                <a:spcPts val="3770"/>
              </a:lnSpc>
            </a:pPr>
            <a:r>
              <a:rPr lang="en-US" sz="26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 learn bugbounty hunting CVEs and CWEs are main base which help to find web vulnerablities in web application</a:t>
            </a:r>
          </a:p>
        </p:txBody>
      </p:sp>
      <p:sp>
        <p:nvSpPr>
          <p:cNvPr id="5" name="Freeform 5"/>
          <p:cNvSpPr/>
          <p:nvPr/>
        </p:nvSpPr>
        <p:spPr>
          <a:xfrm rot="-5400000">
            <a:off x="14502228" y="5233184"/>
            <a:ext cx="4259304" cy="8050231"/>
          </a:xfrm>
          <a:custGeom>
            <a:avLst/>
            <a:gdLst/>
            <a:ahLst/>
            <a:cxnLst/>
            <a:rect l="l" t="t" r="r" b="b"/>
            <a:pathLst>
              <a:path w="4259304" h="8050231">
                <a:moveTo>
                  <a:pt x="0" y="0"/>
                </a:moveTo>
                <a:lnTo>
                  <a:pt x="4259304" y="0"/>
                </a:lnTo>
                <a:lnTo>
                  <a:pt x="4259304" y="8050232"/>
                </a:lnTo>
                <a:lnTo>
                  <a:pt x="0" y="8050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4057650" y="-1196503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037247" y="-3693869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792895">
            <a:off x="2761503" y="1148655"/>
            <a:ext cx="1833145" cy="1833145"/>
          </a:xfrm>
          <a:custGeom>
            <a:avLst/>
            <a:gdLst/>
            <a:ahLst/>
            <a:cxnLst/>
            <a:rect l="l" t="t" r="r" b="b"/>
            <a:pathLst>
              <a:path w="1833145" h="1833145">
                <a:moveTo>
                  <a:pt x="0" y="0"/>
                </a:moveTo>
                <a:lnTo>
                  <a:pt x="1833145" y="0"/>
                </a:lnTo>
                <a:lnTo>
                  <a:pt x="1833145" y="1833145"/>
                </a:lnTo>
                <a:lnTo>
                  <a:pt x="0" y="18331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508338">
            <a:off x="13102344" y="5375279"/>
            <a:ext cx="1274071" cy="1515166"/>
          </a:xfrm>
          <a:custGeom>
            <a:avLst/>
            <a:gdLst/>
            <a:ahLst/>
            <a:cxnLst/>
            <a:rect l="l" t="t" r="r" b="b"/>
            <a:pathLst>
              <a:path w="1274071" h="1515166">
                <a:moveTo>
                  <a:pt x="0" y="0"/>
                </a:moveTo>
                <a:lnTo>
                  <a:pt x="1274071" y="0"/>
                </a:lnTo>
                <a:lnTo>
                  <a:pt x="1274071" y="1515166"/>
                </a:lnTo>
                <a:lnTo>
                  <a:pt x="0" y="15151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614231">
            <a:off x="5194974" y="6219038"/>
            <a:ext cx="1461856" cy="1176168"/>
          </a:xfrm>
          <a:custGeom>
            <a:avLst/>
            <a:gdLst/>
            <a:ahLst/>
            <a:cxnLst/>
            <a:rect l="l" t="t" r="r" b="b"/>
            <a:pathLst>
              <a:path w="1461856" h="1176168">
                <a:moveTo>
                  <a:pt x="0" y="0"/>
                </a:moveTo>
                <a:lnTo>
                  <a:pt x="1461856" y="0"/>
                </a:lnTo>
                <a:lnTo>
                  <a:pt x="1461856" y="1176168"/>
                </a:lnTo>
                <a:lnTo>
                  <a:pt x="0" y="11761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1178054">
            <a:off x="12862788" y="1654249"/>
            <a:ext cx="1753182" cy="1826231"/>
          </a:xfrm>
          <a:custGeom>
            <a:avLst/>
            <a:gdLst/>
            <a:ahLst/>
            <a:cxnLst/>
            <a:rect l="l" t="t" r="r" b="b"/>
            <a:pathLst>
              <a:path w="1753182" h="1826231">
                <a:moveTo>
                  <a:pt x="0" y="0"/>
                </a:moveTo>
                <a:lnTo>
                  <a:pt x="1753182" y="0"/>
                </a:lnTo>
                <a:lnTo>
                  <a:pt x="1753182" y="1826231"/>
                </a:lnTo>
                <a:lnTo>
                  <a:pt x="0" y="18262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235089" y="9589674"/>
            <a:ext cx="5817821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i="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ENDS</a:t>
            </a:r>
          </a:p>
        </p:txBody>
      </p:sp>
      <p:sp>
        <p:nvSpPr>
          <p:cNvPr id="13" name="Freeform 2">
            <a:extLst>
              <a:ext uri="{FF2B5EF4-FFF2-40B4-BE49-F238E27FC236}">
                <a16:creationId xmlns:a16="http://schemas.microsoft.com/office/drawing/2014/main" id="{9A34E406-2B66-52FB-2DC1-3737D31E1FCF}"/>
              </a:ext>
            </a:extLst>
          </p:cNvPr>
          <p:cNvSpPr/>
          <p:nvPr/>
        </p:nvSpPr>
        <p:spPr>
          <a:xfrm rot="5777143">
            <a:off x="-6109433" y="1852269"/>
            <a:ext cx="3061433" cy="2749541"/>
          </a:xfrm>
          <a:custGeom>
            <a:avLst/>
            <a:gdLst/>
            <a:ahLst/>
            <a:cxnLst/>
            <a:rect l="l" t="t" r="r" b="b"/>
            <a:pathLst>
              <a:path w="4609246" h="4114800">
                <a:moveTo>
                  <a:pt x="0" y="0"/>
                </a:moveTo>
                <a:lnTo>
                  <a:pt x="4609247" y="0"/>
                </a:lnTo>
                <a:lnTo>
                  <a:pt x="4609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4">
            <a:extLst>
              <a:ext uri="{FF2B5EF4-FFF2-40B4-BE49-F238E27FC236}">
                <a16:creationId xmlns:a16="http://schemas.microsoft.com/office/drawing/2014/main" id="{F1D60B0E-4116-911E-1D4C-E9462CBBA481}"/>
              </a:ext>
            </a:extLst>
          </p:cNvPr>
          <p:cNvSpPr/>
          <p:nvPr/>
        </p:nvSpPr>
        <p:spPr>
          <a:xfrm rot="15373887" flipH="1">
            <a:off x="22612365" y="12540969"/>
            <a:ext cx="2797914" cy="2708284"/>
          </a:xfrm>
          <a:custGeom>
            <a:avLst/>
            <a:gdLst/>
            <a:ahLst/>
            <a:cxnLst/>
            <a:rect l="l" t="t" r="r" b="b"/>
            <a:pathLst>
              <a:path w="4609246" h="4114800">
                <a:moveTo>
                  <a:pt x="4609247" y="0"/>
                </a:moveTo>
                <a:lnTo>
                  <a:pt x="0" y="0"/>
                </a:lnTo>
                <a:lnTo>
                  <a:pt x="0" y="4114800"/>
                </a:lnTo>
                <a:lnTo>
                  <a:pt x="4609247" y="4114800"/>
                </a:lnTo>
                <a:lnTo>
                  <a:pt x="460924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51AA3EEE-7550-C6AF-F689-DD31F44D4873}"/>
              </a:ext>
            </a:extLst>
          </p:cNvPr>
          <p:cNvSpPr/>
          <p:nvPr/>
        </p:nvSpPr>
        <p:spPr>
          <a:xfrm rot="2915061">
            <a:off x="8930698" y="12249628"/>
            <a:ext cx="2543024" cy="2781976"/>
          </a:xfrm>
          <a:custGeom>
            <a:avLst/>
            <a:gdLst/>
            <a:ahLst/>
            <a:cxnLst/>
            <a:rect l="l" t="t" r="r" b="b"/>
            <a:pathLst>
              <a:path w="3359173" h="4114800">
                <a:moveTo>
                  <a:pt x="0" y="0"/>
                </a:moveTo>
                <a:lnTo>
                  <a:pt x="3359173" y="0"/>
                </a:lnTo>
                <a:lnTo>
                  <a:pt x="33591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90D3CEC1-1095-F702-81F0-6A39A71B77EF}"/>
              </a:ext>
            </a:extLst>
          </p:cNvPr>
          <p:cNvSpPr txBox="1"/>
          <p:nvPr/>
        </p:nvSpPr>
        <p:spPr>
          <a:xfrm>
            <a:off x="22363138" y="6331701"/>
            <a:ext cx="11119320" cy="1829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Hacker should participate in games like CTF to </a:t>
            </a: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undoubt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his skills to gain a mastery </a:t>
            </a:r>
          </a:p>
          <a:p>
            <a:pPr algn="ctr">
              <a:lnSpc>
                <a:spcPts val="3621"/>
              </a:lnSpc>
            </a:pPr>
            <a:endParaRPr lang="en-US" sz="2586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3621"/>
              </a:lnSpc>
            </a:pP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 level 3 we will polish our CTF skills and participate in practical </a:t>
            </a: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ctfs</a:t>
            </a:r>
            <a:endParaRPr lang="en-US" sz="2586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DA17A846-444F-2EC6-9BCC-D4EEADD5DF3A}"/>
              </a:ext>
            </a:extLst>
          </p:cNvPr>
          <p:cNvSpPr txBox="1"/>
          <p:nvPr/>
        </p:nvSpPr>
        <p:spPr>
          <a:xfrm>
            <a:off x="-11901008" y="4093802"/>
            <a:ext cx="6640906" cy="1610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734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LEVEL-3</a:t>
            </a:r>
          </a:p>
        </p:txBody>
      </p:sp>
      <p:sp>
        <p:nvSpPr>
          <p:cNvPr id="30" name="Freeform 3">
            <a:extLst>
              <a:ext uri="{FF2B5EF4-FFF2-40B4-BE49-F238E27FC236}">
                <a16:creationId xmlns:a16="http://schemas.microsoft.com/office/drawing/2014/main" id="{461C04CF-C0EB-253C-6304-D49763D43404}"/>
              </a:ext>
            </a:extLst>
          </p:cNvPr>
          <p:cNvSpPr/>
          <p:nvPr/>
        </p:nvSpPr>
        <p:spPr>
          <a:xfrm rot="2578375">
            <a:off x="17341628" y="-3613561"/>
            <a:ext cx="15959856" cy="8583964"/>
          </a:xfrm>
          <a:custGeom>
            <a:avLst/>
            <a:gdLst/>
            <a:ahLst/>
            <a:cxnLst/>
            <a:rect l="l" t="t" r="r" b="b"/>
            <a:pathLst>
              <a:path w="15959856" h="8583964">
                <a:moveTo>
                  <a:pt x="0" y="0"/>
                </a:moveTo>
                <a:lnTo>
                  <a:pt x="15959857" y="0"/>
                </a:lnTo>
                <a:lnTo>
                  <a:pt x="15959857" y="8583964"/>
                </a:lnTo>
                <a:lnTo>
                  <a:pt x="0" y="858396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1" name="TextBox 4">
            <a:extLst>
              <a:ext uri="{FF2B5EF4-FFF2-40B4-BE49-F238E27FC236}">
                <a16:creationId xmlns:a16="http://schemas.microsoft.com/office/drawing/2014/main" id="{232D1FE0-FCE8-9DE2-D29C-760403875D23}"/>
              </a:ext>
            </a:extLst>
          </p:cNvPr>
          <p:cNvSpPr txBox="1"/>
          <p:nvPr/>
        </p:nvSpPr>
        <p:spPr>
          <a:xfrm>
            <a:off x="2430433" y="-5233424"/>
            <a:ext cx="14319257" cy="2548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51"/>
              </a:lnSpc>
            </a:pPr>
            <a:r>
              <a:rPr lang="en-US" sz="14893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1DD5EF45-500B-E6AA-C803-5FCBA075B8D1}"/>
              </a:ext>
            </a:extLst>
          </p:cNvPr>
          <p:cNvSpPr/>
          <p:nvPr/>
        </p:nvSpPr>
        <p:spPr>
          <a:xfrm rot="1366517">
            <a:off x="-8731679" y="9020350"/>
            <a:ext cx="12307770" cy="7200900"/>
          </a:xfrm>
          <a:custGeom>
            <a:avLst/>
            <a:gdLst/>
            <a:ahLst/>
            <a:cxnLst/>
            <a:rect l="l" t="t" r="r" b="b"/>
            <a:pathLst>
              <a:path w="12307770" h="7200900">
                <a:moveTo>
                  <a:pt x="0" y="0"/>
                </a:moveTo>
                <a:lnTo>
                  <a:pt x="12307770" y="0"/>
                </a:lnTo>
                <a:lnTo>
                  <a:pt x="1230777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98AC6E3C-76FC-0749-17FA-9C3BF12DDB63}"/>
              </a:ext>
            </a:extLst>
          </p:cNvPr>
          <p:cNvSpPr/>
          <p:nvPr/>
        </p:nvSpPr>
        <p:spPr>
          <a:xfrm>
            <a:off x="-4623183" y="-638203"/>
            <a:ext cx="2193209" cy="2193209"/>
          </a:xfrm>
          <a:custGeom>
            <a:avLst/>
            <a:gdLst/>
            <a:ahLst/>
            <a:cxnLst/>
            <a:rect l="l" t="t" r="r" b="b"/>
            <a:pathLst>
              <a:path w="2193209" h="2193209">
                <a:moveTo>
                  <a:pt x="0" y="0"/>
                </a:moveTo>
                <a:lnTo>
                  <a:pt x="2193209" y="0"/>
                </a:lnTo>
                <a:lnTo>
                  <a:pt x="2193209" y="2193208"/>
                </a:lnTo>
                <a:lnTo>
                  <a:pt x="0" y="2193208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75015" y="542925"/>
            <a:ext cx="9201150" cy="9201150"/>
          </a:xfrm>
          <a:custGeom>
            <a:avLst/>
            <a:gdLst/>
            <a:ahLst/>
            <a:cxnLst/>
            <a:rect l="l" t="t" r="r" b="b"/>
            <a:pathLst>
              <a:path w="9201150" h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578375">
            <a:off x="8323700" y="-4291982"/>
            <a:ext cx="15959856" cy="8583964"/>
          </a:xfrm>
          <a:custGeom>
            <a:avLst/>
            <a:gdLst/>
            <a:ahLst/>
            <a:cxnLst/>
            <a:rect l="l" t="t" r="r" b="b"/>
            <a:pathLst>
              <a:path w="15959856" h="8583964">
                <a:moveTo>
                  <a:pt x="0" y="0"/>
                </a:moveTo>
                <a:lnTo>
                  <a:pt x="15959857" y="0"/>
                </a:lnTo>
                <a:lnTo>
                  <a:pt x="15959857" y="8583964"/>
                </a:lnTo>
                <a:lnTo>
                  <a:pt x="0" y="85839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984372" y="3726507"/>
            <a:ext cx="14319257" cy="2548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51"/>
              </a:lnSpc>
            </a:pPr>
            <a:r>
              <a:rPr lang="en-US" sz="14893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</p:txBody>
      </p:sp>
      <p:sp>
        <p:nvSpPr>
          <p:cNvPr id="5" name="Freeform 5"/>
          <p:cNvSpPr/>
          <p:nvPr/>
        </p:nvSpPr>
        <p:spPr>
          <a:xfrm rot="1366517">
            <a:off x="-1768901" y="4979430"/>
            <a:ext cx="12307770" cy="7200900"/>
          </a:xfrm>
          <a:custGeom>
            <a:avLst/>
            <a:gdLst/>
            <a:ahLst/>
            <a:cxnLst/>
            <a:rect l="l" t="t" r="r" b="b"/>
            <a:pathLst>
              <a:path w="12307770" h="7200900">
                <a:moveTo>
                  <a:pt x="0" y="0"/>
                </a:moveTo>
                <a:lnTo>
                  <a:pt x="12307770" y="0"/>
                </a:lnTo>
                <a:lnTo>
                  <a:pt x="1230777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08837" y="-553679"/>
            <a:ext cx="2193209" cy="2193209"/>
          </a:xfrm>
          <a:custGeom>
            <a:avLst/>
            <a:gdLst/>
            <a:ahLst/>
            <a:cxnLst/>
            <a:rect l="l" t="t" r="r" b="b"/>
            <a:pathLst>
              <a:path w="2193209" h="2193209">
                <a:moveTo>
                  <a:pt x="0" y="0"/>
                </a:moveTo>
                <a:lnTo>
                  <a:pt x="2193209" y="0"/>
                </a:lnTo>
                <a:lnTo>
                  <a:pt x="2193209" y="2193208"/>
                </a:lnTo>
                <a:lnTo>
                  <a:pt x="0" y="21932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18CD80BC-2C38-631E-56A9-9612C4FB93FA}"/>
              </a:ext>
            </a:extLst>
          </p:cNvPr>
          <p:cNvSpPr/>
          <p:nvPr/>
        </p:nvSpPr>
        <p:spPr>
          <a:xfrm rot="13841512">
            <a:off x="-6660012" y="9309557"/>
            <a:ext cx="5264498" cy="8912444"/>
          </a:xfrm>
          <a:custGeom>
            <a:avLst/>
            <a:gdLst/>
            <a:ahLst/>
            <a:cxnLst/>
            <a:rect l="l" t="t" r="r" b="b"/>
            <a:pathLst>
              <a:path w="4259304" h="8050231">
                <a:moveTo>
                  <a:pt x="0" y="0"/>
                </a:moveTo>
                <a:lnTo>
                  <a:pt x="4259304" y="0"/>
                </a:lnTo>
                <a:lnTo>
                  <a:pt x="4259304" y="8050231"/>
                </a:lnTo>
                <a:lnTo>
                  <a:pt x="0" y="80502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6306B5C5-8927-AE81-2225-A25834D6DB0F}"/>
              </a:ext>
            </a:extLst>
          </p:cNvPr>
          <p:cNvSpPr txBox="1"/>
          <p:nvPr/>
        </p:nvSpPr>
        <p:spPr>
          <a:xfrm>
            <a:off x="5925902" y="-9405877"/>
            <a:ext cx="6640906" cy="1610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734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LEVEL-3.2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ED878789-7679-240C-8404-6B89BDD9169B}"/>
              </a:ext>
            </a:extLst>
          </p:cNvPr>
          <p:cNvSpPr txBox="1"/>
          <p:nvPr/>
        </p:nvSpPr>
        <p:spPr>
          <a:xfrm>
            <a:off x="6048112" y="18625458"/>
            <a:ext cx="6416341" cy="2359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69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LEARNING CWEs &amp;CVEs</a:t>
            </a:r>
          </a:p>
          <a:p>
            <a:pPr algn="ctr">
              <a:lnSpc>
                <a:spcPts val="3770"/>
              </a:lnSpc>
            </a:pPr>
            <a:r>
              <a:rPr lang="en-US" sz="269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 learn </a:t>
            </a:r>
            <a:r>
              <a:rPr lang="en-US" sz="269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bugbounty</a:t>
            </a:r>
            <a:r>
              <a:rPr lang="en-US" sz="269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hunting CVEs and CWEs are main base which help to find web </a:t>
            </a:r>
            <a:r>
              <a:rPr lang="en-US" sz="269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vulnerablities</a:t>
            </a:r>
            <a:r>
              <a:rPr lang="en-US" sz="269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in web application</a:t>
            </a: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1ABA303D-8269-9C93-01DE-F6F6DC7C37C3}"/>
              </a:ext>
            </a:extLst>
          </p:cNvPr>
          <p:cNvSpPr/>
          <p:nvPr/>
        </p:nvSpPr>
        <p:spPr>
          <a:xfrm rot="19251661">
            <a:off x="21792069" y="9812496"/>
            <a:ext cx="3653430" cy="7375188"/>
          </a:xfrm>
          <a:custGeom>
            <a:avLst/>
            <a:gdLst/>
            <a:ahLst/>
            <a:cxnLst/>
            <a:rect l="l" t="t" r="r" b="b"/>
            <a:pathLst>
              <a:path w="4259304" h="8050231">
                <a:moveTo>
                  <a:pt x="0" y="0"/>
                </a:moveTo>
                <a:lnTo>
                  <a:pt x="4259304" y="0"/>
                </a:lnTo>
                <a:lnTo>
                  <a:pt x="4259304" y="8050232"/>
                </a:lnTo>
                <a:lnTo>
                  <a:pt x="0" y="80502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F20F61A2-11AB-61B9-4663-306149597AD6}"/>
              </a:ext>
            </a:extLst>
          </p:cNvPr>
          <p:cNvSpPr/>
          <p:nvPr/>
        </p:nvSpPr>
        <p:spPr>
          <a:xfrm rot="10800000">
            <a:off x="-1961786" y="-2950006"/>
            <a:ext cx="1833145" cy="1833145"/>
          </a:xfrm>
          <a:custGeom>
            <a:avLst/>
            <a:gdLst/>
            <a:ahLst/>
            <a:cxnLst/>
            <a:rect l="l" t="t" r="r" b="b"/>
            <a:pathLst>
              <a:path w="1833145" h="1833145">
                <a:moveTo>
                  <a:pt x="0" y="0"/>
                </a:moveTo>
                <a:lnTo>
                  <a:pt x="1833145" y="0"/>
                </a:lnTo>
                <a:lnTo>
                  <a:pt x="1833145" y="1833145"/>
                </a:lnTo>
                <a:lnTo>
                  <a:pt x="0" y="183314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50A54DEF-67A7-ED51-F32A-5BF93D27C421}"/>
              </a:ext>
            </a:extLst>
          </p:cNvPr>
          <p:cNvSpPr/>
          <p:nvPr/>
        </p:nvSpPr>
        <p:spPr>
          <a:xfrm rot="14278312">
            <a:off x="17650964" y="11042559"/>
            <a:ext cx="1274071" cy="1515166"/>
          </a:xfrm>
          <a:custGeom>
            <a:avLst/>
            <a:gdLst/>
            <a:ahLst/>
            <a:cxnLst/>
            <a:rect l="l" t="t" r="r" b="b"/>
            <a:pathLst>
              <a:path w="1274071" h="1515166">
                <a:moveTo>
                  <a:pt x="0" y="0"/>
                </a:moveTo>
                <a:lnTo>
                  <a:pt x="1274071" y="0"/>
                </a:lnTo>
                <a:lnTo>
                  <a:pt x="1274071" y="1515166"/>
                </a:lnTo>
                <a:lnTo>
                  <a:pt x="0" y="151516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DC823FC0-6D5C-A5FD-A228-9676E9004348}"/>
              </a:ext>
            </a:extLst>
          </p:cNvPr>
          <p:cNvSpPr/>
          <p:nvPr/>
        </p:nvSpPr>
        <p:spPr>
          <a:xfrm rot="2367766">
            <a:off x="-2048363" y="9698915"/>
            <a:ext cx="1461856" cy="1176168"/>
          </a:xfrm>
          <a:custGeom>
            <a:avLst/>
            <a:gdLst/>
            <a:ahLst/>
            <a:cxnLst/>
            <a:rect l="l" t="t" r="r" b="b"/>
            <a:pathLst>
              <a:path w="1461856" h="1176168">
                <a:moveTo>
                  <a:pt x="0" y="0"/>
                </a:moveTo>
                <a:lnTo>
                  <a:pt x="1461856" y="0"/>
                </a:lnTo>
                <a:lnTo>
                  <a:pt x="1461856" y="1176168"/>
                </a:lnTo>
                <a:lnTo>
                  <a:pt x="0" y="117616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98FCF1C5-CB16-55BB-5FE0-87CB59E543E3}"/>
              </a:ext>
            </a:extLst>
          </p:cNvPr>
          <p:cNvSpPr/>
          <p:nvPr/>
        </p:nvSpPr>
        <p:spPr>
          <a:xfrm rot="7224009">
            <a:off x="16800469" y="-4942158"/>
            <a:ext cx="1753182" cy="1826231"/>
          </a:xfrm>
          <a:custGeom>
            <a:avLst/>
            <a:gdLst/>
            <a:ahLst/>
            <a:cxnLst/>
            <a:rect l="l" t="t" r="r" b="b"/>
            <a:pathLst>
              <a:path w="1753182" h="1826231">
                <a:moveTo>
                  <a:pt x="0" y="0"/>
                </a:moveTo>
                <a:lnTo>
                  <a:pt x="1753182" y="0"/>
                </a:lnTo>
                <a:lnTo>
                  <a:pt x="1753182" y="1826231"/>
                </a:lnTo>
                <a:lnTo>
                  <a:pt x="0" y="182623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787</Words>
  <Application>Microsoft Office PowerPoint</Application>
  <PresentationFormat>Custom</PresentationFormat>
  <Paragraphs>177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Poppins Italics</vt:lpstr>
      <vt:lpstr>Calibri</vt:lpstr>
      <vt:lpstr>Impact</vt:lpstr>
      <vt:lpstr>Anton</vt:lpstr>
      <vt:lpstr>Arial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White Modern Tech Company Presentation</dc:title>
  <dc:creator>paris Kulkarni</dc:creator>
  <cp:lastModifiedBy>paris Kulkarni</cp:lastModifiedBy>
  <cp:revision>24</cp:revision>
  <dcterms:created xsi:type="dcterms:W3CDTF">2006-08-16T00:00:00Z</dcterms:created>
  <dcterms:modified xsi:type="dcterms:W3CDTF">2025-05-01T06:35:15Z</dcterms:modified>
  <dc:identifier>DAGlpspRdtc</dc:identifier>
</cp:coreProperties>
</file>